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869" r:id="rId1"/>
    <p:sldMasterId id="2147484872" r:id="rId2"/>
    <p:sldMasterId id="2147484873" r:id="rId3"/>
    <p:sldMasterId id="2147484874" r:id="rId4"/>
    <p:sldMasterId id="2147484875" r:id="rId5"/>
    <p:sldMasterId id="2147484876" r:id="rId6"/>
    <p:sldMasterId id="2147484877" r:id="rId7"/>
    <p:sldMasterId id="2147484878" r:id="rId8"/>
    <p:sldMasterId id="2147484879" r:id="rId9"/>
    <p:sldMasterId id="2147484880" r:id="rId10"/>
    <p:sldMasterId id="2147484881" r:id="rId11"/>
    <p:sldMasterId id="2147484882" r:id="rId12"/>
    <p:sldMasterId id="2147484883" r:id="rId13"/>
    <p:sldMasterId id="2147484884" r:id="rId14"/>
    <p:sldMasterId id="2147484885" r:id="rId15"/>
    <p:sldMasterId id="2147484886" r:id="rId16"/>
    <p:sldMasterId id="2147484887" r:id="rId17"/>
    <p:sldMasterId id="2147484888" r:id="rId18"/>
    <p:sldMasterId id="2147484889" r:id="rId19"/>
    <p:sldMasterId id="2147484890" r:id="rId20"/>
    <p:sldMasterId id="2147484891" r:id="rId21"/>
    <p:sldMasterId id="2147484892" r:id="rId22"/>
    <p:sldMasterId id="2147484893" r:id="rId23"/>
    <p:sldMasterId id="2147484894" r:id="rId24"/>
    <p:sldMasterId id="2147484895" r:id="rId25"/>
    <p:sldMasterId id="2147484896" r:id="rId26"/>
    <p:sldMasterId id="2147484897" r:id="rId27"/>
    <p:sldMasterId id="2147484898" r:id="rId28"/>
    <p:sldMasterId id="2147484899" r:id="rId29"/>
    <p:sldMasterId id="2147484900" r:id="rId30"/>
    <p:sldMasterId id="2147484901" r:id="rId31"/>
  </p:sldMasterIdLst>
  <p:sldIdLst>
    <p:sldId id="284" r:id="rId32"/>
    <p:sldId id="266" r:id="rId33"/>
    <p:sldId id="257" r:id="rId34"/>
    <p:sldId id="258" r:id="rId35"/>
    <p:sldId id="286" r:id="rId36"/>
    <p:sldId id="260" r:id="rId37"/>
    <p:sldId id="261" r:id="rId38"/>
    <p:sldId id="262" r:id="rId39"/>
    <p:sldId id="283" r:id="rId40"/>
    <p:sldId id="290" r:id="rId41"/>
    <p:sldId id="295" r:id="rId42"/>
    <p:sldId id="282" r:id="rId43"/>
    <p:sldId id="344" r:id="rId44"/>
    <p:sldId id="291" r:id="rId45"/>
    <p:sldId id="288" r:id="rId46"/>
    <p:sldId id="289" r:id="rId47"/>
    <p:sldId id="267" r:id="rId48"/>
    <p:sldId id="268" r:id="rId49"/>
    <p:sldId id="269" r:id="rId50"/>
    <p:sldId id="270" r:id="rId51"/>
    <p:sldId id="271" r:id="rId52"/>
    <p:sldId id="345" r:id="rId53"/>
    <p:sldId id="285" r:id="rId54"/>
    <p:sldId id="273" r:id="rId55"/>
    <p:sldId id="263" r:id="rId56"/>
    <p:sldId id="264" r:id="rId57"/>
    <p:sldId id="293" r:id="rId58"/>
    <p:sldId id="277" r:id="rId59"/>
    <p:sldId id="296" r:id="rId60"/>
    <p:sldId id="297" r:id="rId61"/>
    <p:sldId id="294" r:id="rId62"/>
    <p:sldId id="298" r:id="rId63"/>
    <p:sldId id="299" r:id="rId64"/>
    <p:sldId id="300" r:id="rId65"/>
    <p:sldId id="301" r:id="rId66"/>
    <p:sldId id="302" r:id="rId67"/>
    <p:sldId id="303" r:id="rId68"/>
    <p:sldId id="304" r:id="rId69"/>
    <p:sldId id="305" r:id="rId70"/>
    <p:sldId id="306" r:id="rId71"/>
    <p:sldId id="307" r:id="rId72"/>
    <p:sldId id="308" r:id="rId73"/>
    <p:sldId id="309" r:id="rId74"/>
    <p:sldId id="310" r:id="rId75"/>
    <p:sldId id="311" r:id="rId76"/>
    <p:sldId id="312" r:id="rId77"/>
    <p:sldId id="313" r:id="rId78"/>
    <p:sldId id="314" r:id="rId79"/>
    <p:sldId id="315" r:id="rId80"/>
    <p:sldId id="316" r:id="rId81"/>
    <p:sldId id="317" r:id="rId82"/>
    <p:sldId id="318" r:id="rId83"/>
    <p:sldId id="319" r:id="rId84"/>
    <p:sldId id="320" r:id="rId85"/>
    <p:sldId id="321" r:id="rId86"/>
    <p:sldId id="350" r:id="rId87"/>
    <p:sldId id="322" r:id="rId88"/>
    <p:sldId id="323" r:id="rId89"/>
    <p:sldId id="324" r:id="rId90"/>
    <p:sldId id="325" r:id="rId91"/>
    <p:sldId id="326" r:id="rId92"/>
    <p:sldId id="327" r:id="rId93"/>
    <p:sldId id="328" r:id="rId94"/>
    <p:sldId id="329" r:id="rId95"/>
    <p:sldId id="330" r:id="rId96"/>
    <p:sldId id="331" r:id="rId97"/>
    <p:sldId id="333" r:id="rId98"/>
    <p:sldId id="332" r:id="rId99"/>
    <p:sldId id="334" r:id="rId100"/>
    <p:sldId id="335" r:id="rId101"/>
    <p:sldId id="336" r:id="rId102"/>
    <p:sldId id="337" r:id="rId103"/>
    <p:sldId id="338" r:id="rId104"/>
    <p:sldId id="339" r:id="rId105"/>
    <p:sldId id="340" r:id="rId106"/>
    <p:sldId id="341" r:id="rId107"/>
    <p:sldId id="342" r:id="rId108"/>
    <p:sldId id="346" r:id="rId109"/>
    <p:sldId id="343" r:id="rId110"/>
    <p:sldId id="347" r:id="rId111"/>
    <p:sldId id="348" r:id="rId112"/>
    <p:sldId id="349" r:id="rId113"/>
    <p:sldId id="351" r:id="rId1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1D1C"/>
    <a:srgbClr val="F3D1CD"/>
    <a:srgbClr val="F9E9E8"/>
    <a:srgbClr val="676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2" autoAdjust="0"/>
    <p:restoredTop sz="94660"/>
  </p:normalViewPr>
  <p:slideViewPr>
    <p:cSldViewPr snapToGrid="0" snapToObjects="1">
      <p:cViewPr varScale="1">
        <p:scale>
          <a:sx n="68" d="100"/>
          <a:sy n="68" d="100"/>
        </p:scale>
        <p:origin x="66" y="5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Master" Target="slideMasters/slideMaster26.xml"/><Relationship Id="rId117" Type="http://schemas.openxmlformats.org/officeDocument/2006/relationships/theme" Target="theme/theme1.xml"/><Relationship Id="rId21" Type="http://schemas.openxmlformats.org/officeDocument/2006/relationships/slideMaster" Target="slideMasters/slideMaster21.xml"/><Relationship Id="rId42" Type="http://schemas.openxmlformats.org/officeDocument/2006/relationships/slide" Target="slides/slide11.xml"/><Relationship Id="rId47" Type="http://schemas.openxmlformats.org/officeDocument/2006/relationships/slide" Target="slides/slide16.xml"/><Relationship Id="rId63" Type="http://schemas.openxmlformats.org/officeDocument/2006/relationships/slide" Target="slides/slide32.xml"/><Relationship Id="rId68" Type="http://schemas.openxmlformats.org/officeDocument/2006/relationships/slide" Target="slides/slide37.xml"/><Relationship Id="rId84" Type="http://schemas.openxmlformats.org/officeDocument/2006/relationships/slide" Target="slides/slide53.xml"/><Relationship Id="rId89" Type="http://schemas.openxmlformats.org/officeDocument/2006/relationships/slide" Target="slides/slide58.xml"/><Relationship Id="rId112" Type="http://schemas.openxmlformats.org/officeDocument/2006/relationships/slide" Target="slides/slide81.xml"/><Relationship Id="rId16" Type="http://schemas.openxmlformats.org/officeDocument/2006/relationships/slideMaster" Target="slideMasters/slideMaster16.xml"/><Relationship Id="rId107" Type="http://schemas.openxmlformats.org/officeDocument/2006/relationships/slide" Target="slides/slide7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1.xml"/><Relationship Id="rId37" Type="http://schemas.openxmlformats.org/officeDocument/2006/relationships/slide" Target="slides/slide6.xml"/><Relationship Id="rId40" Type="http://schemas.openxmlformats.org/officeDocument/2006/relationships/slide" Target="slides/slide9.xml"/><Relationship Id="rId45" Type="http://schemas.openxmlformats.org/officeDocument/2006/relationships/slide" Target="slides/slide14.xml"/><Relationship Id="rId53" Type="http://schemas.openxmlformats.org/officeDocument/2006/relationships/slide" Target="slides/slide22.xml"/><Relationship Id="rId58" Type="http://schemas.openxmlformats.org/officeDocument/2006/relationships/slide" Target="slides/slide27.xml"/><Relationship Id="rId66" Type="http://schemas.openxmlformats.org/officeDocument/2006/relationships/slide" Target="slides/slide35.xml"/><Relationship Id="rId74" Type="http://schemas.openxmlformats.org/officeDocument/2006/relationships/slide" Target="slides/slide43.xml"/><Relationship Id="rId79" Type="http://schemas.openxmlformats.org/officeDocument/2006/relationships/slide" Target="slides/slide48.xml"/><Relationship Id="rId87" Type="http://schemas.openxmlformats.org/officeDocument/2006/relationships/slide" Target="slides/slide56.xml"/><Relationship Id="rId102" Type="http://schemas.openxmlformats.org/officeDocument/2006/relationships/slide" Target="slides/slide71.xml"/><Relationship Id="rId110" Type="http://schemas.openxmlformats.org/officeDocument/2006/relationships/slide" Target="slides/slide79.xml"/><Relationship Id="rId115"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slide" Target="slides/slide30.xml"/><Relationship Id="rId82" Type="http://schemas.openxmlformats.org/officeDocument/2006/relationships/slide" Target="slides/slide51.xml"/><Relationship Id="rId90" Type="http://schemas.openxmlformats.org/officeDocument/2006/relationships/slide" Target="slides/slide59.xml"/><Relationship Id="rId95" Type="http://schemas.openxmlformats.org/officeDocument/2006/relationships/slide" Target="slides/slide64.xml"/><Relationship Id="rId19" Type="http://schemas.openxmlformats.org/officeDocument/2006/relationships/slideMaster" Target="slideMasters/slideMaster1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Master" Target="slideMasters/slideMaster30.xml"/><Relationship Id="rId35" Type="http://schemas.openxmlformats.org/officeDocument/2006/relationships/slide" Target="slides/slide4.xml"/><Relationship Id="rId43" Type="http://schemas.openxmlformats.org/officeDocument/2006/relationships/slide" Target="slides/slide12.xml"/><Relationship Id="rId48" Type="http://schemas.openxmlformats.org/officeDocument/2006/relationships/slide" Target="slides/slide17.xml"/><Relationship Id="rId56" Type="http://schemas.openxmlformats.org/officeDocument/2006/relationships/slide" Target="slides/slide25.xml"/><Relationship Id="rId64" Type="http://schemas.openxmlformats.org/officeDocument/2006/relationships/slide" Target="slides/slide33.xml"/><Relationship Id="rId69" Type="http://schemas.openxmlformats.org/officeDocument/2006/relationships/slide" Target="slides/slide38.xml"/><Relationship Id="rId77" Type="http://schemas.openxmlformats.org/officeDocument/2006/relationships/slide" Target="slides/slide46.xml"/><Relationship Id="rId100" Type="http://schemas.openxmlformats.org/officeDocument/2006/relationships/slide" Target="slides/slide69.xml"/><Relationship Id="rId105" Type="http://schemas.openxmlformats.org/officeDocument/2006/relationships/slide" Target="slides/slide74.xml"/><Relationship Id="rId113" Type="http://schemas.openxmlformats.org/officeDocument/2006/relationships/slide" Target="slides/slide82.xml"/><Relationship Id="rId118" Type="http://schemas.openxmlformats.org/officeDocument/2006/relationships/tableStyles" Target="tableStyles.xml"/><Relationship Id="rId8" Type="http://schemas.openxmlformats.org/officeDocument/2006/relationships/slideMaster" Target="slideMasters/slideMaster8.xml"/><Relationship Id="rId51" Type="http://schemas.openxmlformats.org/officeDocument/2006/relationships/slide" Target="slides/slide20.xml"/><Relationship Id="rId72" Type="http://schemas.openxmlformats.org/officeDocument/2006/relationships/slide" Target="slides/slide41.xml"/><Relationship Id="rId80" Type="http://schemas.openxmlformats.org/officeDocument/2006/relationships/slide" Target="slides/slide49.xml"/><Relationship Id="rId85" Type="http://schemas.openxmlformats.org/officeDocument/2006/relationships/slide" Target="slides/slide54.xml"/><Relationship Id="rId93" Type="http://schemas.openxmlformats.org/officeDocument/2006/relationships/slide" Target="slides/slide62.xml"/><Relationship Id="rId98" Type="http://schemas.openxmlformats.org/officeDocument/2006/relationships/slide" Target="slides/slide67.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2.xml"/><Relationship Id="rId38" Type="http://schemas.openxmlformats.org/officeDocument/2006/relationships/slide" Target="slides/slide7.xml"/><Relationship Id="rId46" Type="http://schemas.openxmlformats.org/officeDocument/2006/relationships/slide" Target="slides/slide15.xml"/><Relationship Id="rId59" Type="http://schemas.openxmlformats.org/officeDocument/2006/relationships/slide" Target="slides/slide28.xml"/><Relationship Id="rId67" Type="http://schemas.openxmlformats.org/officeDocument/2006/relationships/slide" Target="slides/slide36.xml"/><Relationship Id="rId103" Type="http://schemas.openxmlformats.org/officeDocument/2006/relationships/slide" Target="slides/slide72.xml"/><Relationship Id="rId108" Type="http://schemas.openxmlformats.org/officeDocument/2006/relationships/slide" Target="slides/slide77.xml"/><Relationship Id="rId116" Type="http://schemas.openxmlformats.org/officeDocument/2006/relationships/viewProps" Target="viewProps.xml"/><Relationship Id="rId20" Type="http://schemas.openxmlformats.org/officeDocument/2006/relationships/slideMaster" Target="slideMasters/slideMaster20.xml"/><Relationship Id="rId41" Type="http://schemas.openxmlformats.org/officeDocument/2006/relationships/slide" Target="slides/slide10.xml"/><Relationship Id="rId54" Type="http://schemas.openxmlformats.org/officeDocument/2006/relationships/slide" Target="slides/slide23.xml"/><Relationship Id="rId62" Type="http://schemas.openxmlformats.org/officeDocument/2006/relationships/slide" Target="slides/slide31.xml"/><Relationship Id="rId70" Type="http://schemas.openxmlformats.org/officeDocument/2006/relationships/slide" Target="slides/slide39.xml"/><Relationship Id="rId75" Type="http://schemas.openxmlformats.org/officeDocument/2006/relationships/slide" Target="slides/slide44.xml"/><Relationship Id="rId83" Type="http://schemas.openxmlformats.org/officeDocument/2006/relationships/slide" Target="slides/slide52.xml"/><Relationship Id="rId88" Type="http://schemas.openxmlformats.org/officeDocument/2006/relationships/slide" Target="slides/slide57.xml"/><Relationship Id="rId91" Type="http://schemas.openxmlformats.org/officeDocument/2006/relationships/slide" Target="slides/slide60.xml"/><Relationship Id="rId96" Type="http://schemas.openxmlformats.org/officeDocument/2006/relationships/slide" Target="slides/slide65.xml"/><Relationship Id="rId111" Type="http://schemas.openxmlformats.org/officeDocument/2006/relationships/slide" Target="slides/slide80.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 Target="slides/slide5.xml"/><Relationship Id="rId49" Type="http://schemas.openxmlformats.org/officeDocument/2006/relationships/slide" Target="slides/slide18.xml"/><Relationship Id="rId57" Type="http://schemas.openxmlformats.org/officeDocument/2006/relationships/slide" Target="slides/slide26.xml"/><Relationship Id="rId106" Type="http://schemas.openxmlformats.org/officeDocument/2006/relationships/slide" Target="slides/slide75.xml"/><Relationship Id="rId114" Type="http://schemas.openxmlformats.org/officeDocument/2006/relationships/slide" Target="slides/slide83.xml"/><Relationship Id="rId119" Type="http://schemas.microsoft.com/office/2015/10/relationships/revisionInfo" Target="revisionInfo.xml"/><Relationship Id="rId10" Type="http://schemas.openxmlformats.org/officeDocument/2006/relationships/slideMaster" Target="slideMasters/slideMaster10.xml"/><Relationship Id="rId31" Type="http://schemas.openxmlformats.org/officeDocument/2006/relationships/slideMaster" Target="slideMasters/slideMaster31.xml"/><Relationship Id="rId44" Type="http://schemas.openxmlformats.org/officeDocument/2006/relationships/slide" Target="slides/slide13.xml"/><Relationship Id="rId52" Type="http://schemas.openxmlformats.org/officeDocument/2006/relationships/slide" Target="slides/slide21.xml"/><Relationship Id="rId60" Type="http://schemas.openxmlformats.org/officeDocument/2006/relationships/slide" Target="slides/slide29.xml"/><Relationship Id="rId65" Type="http://schemas.openxmlformats.org/officeDocument/2006/relationships/slide" Target="slides/slide34.xml"/><Relationship Id="rId73" Type="http://schemas.openxmlformats.org/officeDocument/2006/relationships/slide" Target="slides/slide42.xml"/><Relationship Id="rId78" Type="http://schemas.openxmlformats.org/officeDocument/2006/relationships/slide" Target="slides/slide47.xml"/><Relationship Id="rId81" Type="http://schemas.openxmlformats.org/officeDocument/2006/relationships/slide" Target="slides/slide50.xml"/><Relationship Id="rId86" Type="http://schemas.openxmlformats.org/officeDocument/2006/relationships/slide" Target="slides/slide55.xml"/><Relationship Id="rId94" Type="http://schemas.openxmlformats.org/officeDocument/2006/relationships/slide" Target="slides/slide63.xml"/><Relationship Id="rId99" Type="http://schemas.openxmlformats.org/officeDocument/2006/relationships/slide" Target="slides/slide68.xml"/><Relationship Id="rId101" Type="http://schemas.openxmlformats.org/officeDocument/2006/relationships/slide" Target="slides/slide70.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Master" Target="slideMasters/slideMaster18.xml"/><Relationship Id="rId39" Type="http://schemas.openxmlformats.org/officeDocument/2006/relationships/slide" Target="slides/slide8.xml"/><Relationship Id="rId109" Type="http://schemas.openxmlformats.org/officeDocument/2006/relationships/slide" Target="slides/slide78.xml"/><Relationship Id="rId34" Type="http://schemas.openxmlformats.org/officeDocument/2006/relationships/slide" Target="slides/slide3.xml"/><Relationship Id="rId50" Type="http://schemas.openxmlformats.org/officeDocument/2006/relationships/slide" Target="slides/slide19.xml"/><Relationship Id="rId55" Type="http://schemas.openxmlformats.org/officeDocument/2006/relationships/slide" Target="slides/slide24.xml"/><Relationship Id="rId76" Type="http://schemas.openxmlformats.org/officeDocument/2006/relationships/slide" Target="slides/slide45.xml"/><Relationship Id="rId97" Type="http://schemas.openxmlformats.org/officeDocument/2006/relationships/slide" Target="slides/slide66.xml"/><Relationship Id="rId104" Type="http://schemas.openxmlformats.org/officeDocument/2006/relationships/slide" Target="slides/slide73.xml"/><Relationship Id="rId7" Type="http://schemas.openxmlformats.org/officeDocument/2006/relationships/slideMaster" Target="slideMasters/slideMaster7.xml"/><Relationship Id="rId71" Type="http://schemas.openxmlformats.org/officeDocument/2006/relationships/slide" Target="slides/slide40.xml"/><Relationship Id="rId92" Type="http://schemas.openxmlformats.org/officeDocument/2006/relationships/slide" Target="slides/slide61.xml"/><Relationship Id="rId2" Type="http://schemas.openxmlformats.org/officeDocument/2006/relationships/slideMaster" Target="slideMasters/slideMaster2.xml"/><Relationship Id="rId29" Type="http://schemas.openxmlformats.org/officeDocument/2006/relationships/slideMaster" Target="slideMasters/slideMaster29.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gif>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텍스트 개체 틀 2"/>
          <p:cNvSpPr>
            <a:spLocks noGrp="1"/>
          </p:cNvSpPr>
          <p:nvPr>
            <p:ph type="body" idx="1"/>
          </p:nvPr>
        </p:nvSpPr>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B3DA8AE2-E6B4-471D-8CAB-86EF07C4C9C3}" type="datetimeFigureOut">
              <a:rPr lang="ko-KR" altLang="en-US" smtClean="0"/>
              <a:t>2017-05-28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36B0580-779D-4030-8ADF-3E227899F4CD}" type="slidenum">
              <a:rPr lang="ko-KR" altLang="en-US" smtClean="0"/>
              <a:t>‹#›</a:t>
            </a:fld>
            <a:endParaRPr lang="ko-KR"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텍스트 개체 틀 2"/>
          <p:cNvSpPr>
            <a:spLocks noGrp="1"/>
          </p:cNvSpPr>
          <p:nvPr>
            <p:ph type="body" idx="1"/>
          </p:nvPr>
        </p:nvSpPr>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B3DA8AE2-E6B4-471D-8CAB-86EF07C4C9C3}" type="datetimeFigureOut">
              <a:rPr lang="ko-KR" altLang="en-US" smtClean="0"/>
              <a:t>2017-05-28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36B0580-779D-4030-8ADF-3E227899F4CD}" type="slidenum">
              <a:rPr lang="ko-KR" altLang="en-US" smtClean="0"/>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텍스트 개체 틀 2"/>
          <p:cNvSpPr>
            <a:spLocks noGrp="1"/>
          </p:cNvSpPr>
          <p:nvPr>
            <p:ph type="body" idx="1"/>
          </p:nvPr>
        </p:nvSpPr>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B3DA8AE2-E6B4-471D-8CAB-86EF07C4C9C3}" type="datetimeFigureOut">
              <a:rPr lang="ko-KR" altLang="en-US" smtClean="0"/>
              <a:t>2017-05-28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36B0580-779D-4030-8ADF-3E227899F4CD}" type="slidenum">
              <a:rPr lang="ko-KR" altLang="en-US" smtClean="0"/>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 Target="../slides/slide2.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1" Type="http://schemas.openxmlformats.org/officeDocument/2006/relationships/theme" Target="../theme/theme10.xml"/></Relationships>
</file>

<file path=ppt/slideMasters/_rels/slideMaster11.xml.rels><?xml version="1.0" encoding="UTF-8" standalone="yes"?>
<Relationships xmlns="http://schemas.openxmlformats.org/package/2006/relationships"><Relationship Id="rId1"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1" Type="http://schemas.openxmlformats.org/officeDocument/2006/relationships/theme" Target="../theme/theme12.xml"/></Relationships>
</file>

<file path=ppt/slideMasters/_rels/slideMaster13.xml.rels><?xml version="1.0" encoding="UTF-8" standalone="yes"?>
<Relationships xmlns="http://schemas.openxmlformats.org/package/2006/relationships"><Relationship Id="rId1" Type="http://schemas.openxmlformats.org/officeDocument/2006/relationships/theme" Target="../theme/theme13.xml"/></Relationships>
</file>

<file path=ppt/slideMasters/_rels/slideMaster14.xml.rels><?xml version="1.0" encoding="UTF-8" standalone="yes"?>
<Relationships xmlns="http://schemas.openxmlformats.org/package/2006/relationships"><Relationship Id="rId1" Type="http://schemas.openxmlformats.org/officeDocument/2006/relationships/theme" Target="../theme/theme14.xml"/></Relationships>
</file>

<file path=ppt/slideMasters/_rels/slideMaster15.xml.rels><?xml version="1.0" encoding="UTF-8" standalone="yes"?>
<Relationships xmlns="http://schemas.openxmlformats.org/package/2006/relationships"><Relationship Id="rId1" Type="http://schemas.openxmlformats.org/officeDocument/2006/relationships/theme" Target="../theme/theme15.xml"/></Relationships>
</file>

<file path=ppt/slideMasters/_rels/slideMaster16.xml.rels><?xml version="1.0" encoding="UTF-8" standalone="yes"?>
<Relationships xmlns="http://schemas.openxmlformats.org/package/2006/relationships"><Relationship Id="rId1" Type="http://schemas.openxmlformats.org/officeDocument/2006/relationships/theme" Target="../theme/theme16.xml"/></Relationships>
</file>

<file path=ppt/slideMasters/_rels/slideMaster17.xml.rels><?xml version="1.0" encoding="UTF-8" standalone="yes"?>
<Relationships xmlns="http://schemas.openxmlformats.org/package/2006/relationships"><Relationship Id="rId1" Type="http://schemas.openxmlformats.org/officeDocument/2006/relationships/theme" Target="../theme/theme17.xml"/></Relationships>
</file>

<file path=ppt/slideMasters/_rels/slideMaster18.xml.rels><?xml version="1.0" encoding="UTF-8" standalone="yes"?>
<Relationships xmlns="http://schemas.openxmlformats.org/package/2006/relationships"><Relationship Id="rId1" Type="http://schemas.openxmlformats.org/officeDocument/2006/relationships/theme" Target="../theme/theme18.xml"/></Relationships>
</file>

<file path=ppt/slideMasters/_rels/slideMaster19.xml.rels><?xml version="1.0" encoding="UTF-8" standalone="yes"?>
<Relationships xmlns="http://schemas.openxmlformats.org/package/2006/relationships"><Relationship Id="rId1" Type="http://schemas.openxmlformats.org/officeDocument/2006/relationships/theme" Target="../theme/theme19.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_rels/slideMaster20.xml.rels><?xml version="1.0" encoding="UTF-8" standalone="yes"?>
<Relationships xmlns="http://schemas.openxmlformats.org/package/2006/relationships"><Relationship Id="rId1" Type="http://schemas.openxmlformats.org/officeDocument/2006/relationships/theme" Target="../theme/theme20.xml"/></Relationships>
</file>

<file path=ppt/slideMasters/_rels/slideMaster21.xml.rels><?xml version="1.0" encoding="UTF-8" standalone="yes"?>
<Relationships xmlns="http://schemas.openxmlformats.org/package/2006/relationships"><Relationship Id="rId1" Type="http://schemas.openxmlformats.org/officeDocument/2006/relationships/theme" Target="../theme/theme21.xml"/></Relationships>
</file>

<file path=ppt/slideMasters/_rels/slideMaster22.xml.rels><?xml version="1.0" encoding="UTF-8" standalone="yes"?>
<Relationships xmlns="http://schemas.openxmlformats.org/package/2006/relationships"><Relationship Id="rId1" Type="http://schemas.openxmlformats.org/officeDocument/2006/relationships/theme" Target="../theme/theme22.xml"/></Relationships>
</file>

<file path=ppt/slideMasters/_rels/slideMaster23.xml.rels><?xml version="1.0" encoding="UTF-8" standalone="yes"?>
<Relationships xmlns="http://schemas.openxmlformats.org/package/2006/relationships"><Relationship Id="rId1" Type="http://schemas.openxmlformats.org/officeDocument/2006/relationships/theme" Target="../theme/theme23.xml"/></Relationships>
</file>

<file path=ppt/slideMasters/_rels/slideMaster24.xml.rels><?xml version="1.0" encoding="UTF-8" standalone="yes"?>
<Relationships xmlns="http://schemas.openxmlformats.org/package/2006/relationships"><Relationship Id="rId1" Type="http://schemas.openxmlformats.org/officeDocument/2006/relationships/theme" Target="../theme/theme24.xml"/></Relationships>
</file>

<file path=ppt/slideMasters/_rels/slideMaster25.xml.rels><?xml version="1.0" encoding="UTF-8" standalone="yes"?>
<Relationships xmlns="http://schemas.openxmlformats.org/package/2006/relationships"><Relationship Id="rId1" Type="http://schemas.openxmlformats.org/officeDocument/2006/relationships/theme" Target="../theme/theme25.xml"/></Relationships>
</file>

<file path=ppt/slideMasters/_rels/slideMaster26.xml.rels><?xml version="1.0" encoding="UTF-8" standalone="yes"?>
<Relationships xmlns="http://schemas.openxmlformats.org/package/2006/relationships"><Relationship Id="rId1" Type="http://schemas.openxmlformats.org/officeDocument/2006/relationships/theme" Target="../theme/theme26.xml"/></Relationships>
</file>

<file path=ppt/slideMasters/_rels/slideMaster27.xml.rels><?xml version="1.0" encoding="UTF-8" standalone="yes"?>
<Relationships xmlns="http://schemas.openxmlformats.org/package/2006/relationships"><Relationship Id="rId1" Type="http://schemas.openxmlformats.org/officeDocument/2006/relationships/theme" Target="../theme/theme27.xml"/></Relationships>
</file>

<file path=ppt/slideMasters/_rels/slideMaster28.xml.rels><?xml version="1.0" encoding="UTF-8" standalone="yes"?>
<Relationships xmlns="http://schemas.openxmlformats.org/package/2006/relationships"><Relationship Id="rId1" Type="http://schemas.openxmlformats.org/officeDocument/2006/relationships/theme" Target="../theme/theme28.xml"/></Relationships>
</file>

<file path=ppt/slideMasters/_rels/slideMaster29.xml.rels><?xml version="1.0" encoding="UTF-8" standalone="yes"?>
<Relationships xmlns="http://schemas.openxmlformats.org/package/2006/relationships"><Relationship Id="rId1" Type="http://schemas.openxmlformats.org/officeDocument/2006/relationships/theme" Target="../theme/theme29.xml"/></Relationships>
</file>

<file path=ppt/slideMasters/_rels/slideMaster3.xml.rels><?xml version="1.0" encoding="UTF-8" standalone="yes"?>
<Relationships xmlns="http://schemas.openxmlformats.org/package/2006/relationships"><Relationship Id="rId1" Type="http://schemas.openxmlformats.org/officeDocument/2006/relationships/theme" Target="../theme/theme3.xml"/></Relationships>
</file>

<file path=ppt/slideMasters/_rels/slideMaster30.xml.rels><?xml version="1.0" encoding="UTF-8" standalone="yes"?>
<Relationships xmlns="http://schemas.openxmlformats.org/package/2006/relationships"><Relationship Id="rId1" Type="http://schemas.openxmlformats.org/officeDocument/2006/relationships/theme" Target="../theme/theme30.xml"/></Relationships>
</file>

<file path=ppt/slideMasters/_rels/slideMaster31.xml.rels><?xml version="1.0" encoding="UTF-8" standalone="yes"?>
<Relationships xmlns="http://schemas.openxmlformats.org/package/2006/relationships"><Relationship Id="rId1" Type="http://schemas.openxmlformats.org/officeDocument/2006/relationships/theme" Target="../theme/theme31.xml"/></Relationships>
</file>

<file path=ppt/slideMasters/_rels/slideMaster4.xml.rels><?xml version="1.0" encoding="UTF-8" standalone="yes"?>
<Relationships xmlns="http://schemas.openxmlformats.org/package/2006/relationships"><Relationship Id="rId1"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1"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1"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1"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1"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51229"/>
            <a:ext cx="9304605" cy="717916"/>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838200" y="1266092"/>
            <a:ext cx="10515600" cy="4910871"/>
          </a:xfrm>
          <a:prstGeom prst="rect">
            <a:avLst/>
          </a:prstGeom>
        </p:spPr>
        <p:txBody>
          <a:bodyPr vert="horz" lIns="91440" tIns="45720" rIns="91440" bIns="45720" rtlCol="0">
            <a:normAutofit/>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DA8AE2-E6B4-471D-8CAB-86EF07C4C9C3}" type="datetimeFigureOut">
              <a:rPr lang="ko-KR" altLang="en-US" smtClean="0"/>
              <a:t>2017-05-28</a:t>
            </a:fld>
            <a:endParaRPr lang="ko-KR" alt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6B0580-779D-4030-8ADF-3E227899F4CD}" type="slidenum">
              <a:rPr lang="ko-KR" altLang="en-US" smtClean="0"/>
              <a:t>‹#›</a:t>
            </a:fld>
            <a:endParaRPr lang="ko-KR" altLang="en-US"/>
          </a:p>
        </p:txBody>
      </p:sp>
      <p:sp>
        <p:nvSpPr>
          <p:cNvPr id="7" name="사각형: 둥근 모서리 6">
            <a:hlinkClick r:id="rId6" action="ppaction://hlinksldjump"/>
          </p:cNvPr>
          <p:cNvSpPr/>
          <p:nvPr userDrawn="1"/>
        </p:nvSpPr>
        <p:spPr>
          <a:xfrm>
            <a:off x="10264726" y="351229"/>
            <a:ext cx="1089074" cy="7179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a:t>목차</a:t>
            </a:r>
          </a:p>
        </p:txBody>
      </p:sp>
    </p:spTree>
  </p:cSld>
  <p:clrMap bg1="lt1" tx1="dk1" bg2="lt2" tx2="dk2" accent1="accent1" accent2="accent2" accent3="accent3" accent4="accent4" accent5="accent5" accent6="accent6" hlink="hlink" folHlink="folHlink"/>
  <p:sldLayoutIdLst>
    <p:sldLayoutId id="2147484269" r:id="rId1"/>
    <p:sldLayoutId id="2147484270" r:id="rId2"/>
    <p:sldLayoutId id="2147484271" r:id="rId3"/>
    <p:sldLayoutId id="2147484902" r:id="rId4"/>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slide" Target="slide28.xml"/><Relationship Id="rId13" Type="http://schemas.openxmlformats.org/officeDocument/2006/relationships/slide" Target="slide83.xml"/><Relationship Id="rId3" Type="http://schemas.openxmlformats.org/officeDocument/2006/relationships/slide" Target="slide9.xml"/><Relationship Id="rId7" Type="http://schemas.openxmlformats.org/officeDocument/2006/relationships/slide" Target="slide27.xml"/><Relationship Id="rId12" Type="http://schemas.openxmlformats.org/officeDocument/2006/relationships/slide" Target="slide79.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slide" Target="slide25.xml"/><Relationship Id="rId11" Type="http://schemas.openxmlformats.org/officeDocument/2006/relationships/slide" Target="slide32.xml"/><Relationship Id="rId5" Type="http://schemas.openxmlformats.org/officeDocument/2006/relationships/slide" Target="slide17.xml"/><Relationship Id="rId10" Type="http://schemas.openxmlformats.org/officeDocument/2006/relationships/slide" Target="slide31.xml"/><Relationship Id="rId4" Type="http://schemas.openxmlformats.org/officeDocument/2006/relationships/slide" Target="slide10.xml"/><Relationship Id="rId9" Type="http://schemas.openxmlformats.org/officeDocument/2006/relationships/slide" Target="slide2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부제목 2"/>
          <p:cNvSpPr txBox="1">
            <a:spLocks noGrp="1"/>
          </p:cNvSpPr>
          <p:nvPr>
            <p:ph type="subTitle" idx="1"/>
          </p:nvPr>
        </p:nvSpPr>
        <p:spPr>
          <a:xfrm>
            <a:off x="7456805" y="4005580"/>
            <a:ext cx="4191635" cy="2077085"/>
          </a:xfrm>
          <a:prstGeom prst="rect">
            <a:avLst/>
          </a:prstGeom>
          <a:ln w="0">
            <a:noFill/>
            <a:prstDash/>
          </a:ln>
        </p:spPr>
        <p:txBody>
          <a:bodyPr vert="horz" wrap="square" lIns="91440" tIns="45720" rIns="91440" bIns="45720" anchor="t">
            <a:normAutofit/>
          </a:bodyPr>
          <a:lstStyle/>
          <a:p>
            <a:pPr marL="0" indent="0" algn="ctr" defTabSz="914400" fontAlgn="auto">
              <a:lnSpc>
                <a:spcPct val="90000"/>
              </a:lnSpc>
              <a:spcBef>
                <a:spcPts val="1400"/>
              </a:spcBef>
              <a:spcAft>
                <a:spcPts val="0"/>
              </a:spcAft>
              <a:buFontTx/>
              <a:buNone/>
            </a:pPr>
            <a:r>
              <a:rPr lang="en-US" altLang="ko-KR" sz="2200" b="0" cap="none" dirty="0">
                <a:solidFill>
                  <a:schemeClr val="tx2">
                    <a:lumMod val="75000"/>
                    <a:lumOff val="25000"/>
                  </a:schemeClr>
                </a:solidFill>
                <a:latin typeface="맑은 고딕" charset="0"/>
                <a:ea typeface="맑은 고딕" charset="0"/>
              </a:rPr>
              <a:t>							</a:t>
            </a:r>
            <a:endParaRPr lang="ko-KR" altLang="en-US" sz="2200" b="0" cap="none" dirty="0">
              <a:solidFill>
                <a:schemeClr val="tx2">
                  <a:lumMod val="75000"/>
                  <a:lumOff val="25000"/>
                </a:schemeClr>
              </a:solidFill>
              <a:latin typeface="맑은 고딕" charset="0"/>
              <a:ea typeface="맑은 고딕" charset="0"/>
            </a:endParaRPr>
          </a:p>
          <a:p>
            <a:pPr marL="0" indent="0" algn="ctr" defTabSz="914400" fontAlgn="auto">
              <a:lnSpc>
                <a:spcPct val="90000"/>
              </a:lnSpc>
              <a:spcBef>
                <a:spcPts val="1400"/>
              </a:spcBef>
              <a:spcAft>
                <a:spcPts val="0"/>
              </a:spcAft>
              <a:buFontTx/>
              <a:buNone/>
            </a:pPr>
            <a:r>
              <a:rPr lang="en-US" altLang="ko-KR" sz="2200" b="0" cap="none" dirty="0">
                <a:solidFill>
                  <a:schemeClr val="tx2">
                    <a:lumMod val="75000"/>
                    <a:lumOff val="25000"/>
                  </a:schemeClr>
                </a:solidFill>
                <a:latin typeface="맑은 고딕" charset="0"/>
                <a:ea typeface="맑은 고딕" charset="0"/>
              </a:rPr>
              <a:t>20120302 김우진</a:t>
            </a:r>
            <a:endParaRPr lang="ko-KR" altLang="en-US" sz="2200" b="0" cap="none" dirty="0">
              <a:solidFill>
                <a:schemeClr val="tx2">
                  <a:lumMod val="75000"/>
                  <a:lumOff val="25000"/>
                </a:schemeClr>
              </a:solidFill>
              <a:latin typeface="맑은 고딕" charset="0"/>
              <a:ea typeface="맑은 고딕" charset="0"/>
            </a:endParaRPr>
          </a:p>
          <a:p>
            <a:pPr marL="0" indent="0" algn="ctr" defTabSz="914400" fontAlgn="auto">
              <a:lnSpc>
                <a:spcPct val="90000"/>
              </a:lnSpc>
              <a:spcBef>
                <a:spcPts val="1400"/>
              </a:spcBef>
              <a:spcAft>
                <a:spcPts val="0"/>
              </a:spcAft>
              <a:buFontTx/>
              <a:buNone/>
            </a:pPr>
            <a:r>
              <a:rPr lang="en-US" altLang="ko-KR" sz="2200" b="0" cap="none" dirty="0">
                <a:solidFill>
                  <a:schemeClr val="tx2">
                    <a:lumMod val="75000"/>
                    <a:lumOff val="25000"/>
                  </a:schemeClr>
                </a:solidFill>
                <a:latin typeface="맑은 고딕" charset="0"/>
                <a:ea typeface="맑은 고딕" charset="0"/>
              </a:rPr>
              <a:t>20120412 김해빈</a:t>
            </a:r>
            <a:endParaRPr lang="ko-KR" altLang="en-US" sz="2200" b="0" cap="none" dirty="0">
              <a:solidFill>
                <a:schemeClr val="tx2">
                  <a:lumMod val="75000"/>
                  <a:lumOff val="25000"/>
                </a:schemeClr>
              </a:solidFill>
              <a:latin typeface="맑은 고딕" charset="0"/>
              <a:ea typeface="맑은 고딕" charset="0"/>
            </a:endParaRPr>
          </a:p>
        </p:txBody>
      </p:sp>
      <p:sp>
        <p:nvSpPr>
          <p:cNvPr id="2" name="텍스트 개체 틀 1"/>
          <p:cNvSpPr txBox="1">
            <a:spLocks noGrp="1"/>
          </p:cNvSpPr>
          <p:nvPr>
            <p:ph type="ctrTitle"/>
          </p:nvPr>
        </p:nvSpPr>
        <p:spPr>
          <a:xfrm>
            <a:off x="1056640" y="829310"/>
            <a:ext cx="9968865" cy="2927985"/>
          </a:xfrm>
          <a:prstGeom prst="rect">
            <a:avLst/>
          </a:prstGeom>
        </p:spPr>
        <p:txBody>
          <a:bodyPr vert="horz" wrap="square" lIns="91440" tIns="45720" rIns="91440" bIns="45720" numCol="1" anchor="b">
            <a:normAutofit/>
          </a:bodyPr>
          <a:lstStyle/>
          <a:p>
            <a:pPr marL="0" indent="0" algn="ctr" defTabSz="914400" fontAlgn="auto">
              <a:lnSpc>
                <a:spcPct val="85000"/>
              </a:lnSpc>
              <a:spcBef>
                <a:spcPts val="0"/>
              </a:spcBef>
              <a:spcAft>
                <a:spcPts val="0"/>
              </a:spcAft>
              <a:buFontTx/>
              <a:buNone/>
            </a:pPr>
            <a:r>
              <a:rPr lang="en-US" altLang="ko-KR" sz="7200" b="1" cap="all" dirty="0">
                <a:ln w="15875" cap="flat" cmpd="sng">
                  <a:solidFill>
                    <a:schemeClr val="tx1">
                      <a:alpha val="100000"/>
                    </a:schemeClr>
                  </a:solidFill>
                  <a:prstDash val="solid"/>
                </a:ln>
                <a:solidFill>
                  <a:schemeClr val="accent1">
                    <a:lumMod val="90000"/>
                    <a:lumOff val="0"/>
                  </a:schemeClr>
                </a:solidFill>
                <a:effectLst>
                  <a:outerShdw dist="38100" dir="2700000" algn="tl" rotWithShape="0">
                    <a:srgbClr val="404040"/>
                  </a:outerShdw>
                </a:effectLst>
                <a:latin typeface="맑은 고딕" charset="0"/>
                <a:ea typeface="맑은 고딕" charset="0"/>
              </a:rPr>
              <a:t>NexGEn pos system</a:t>
            </a:r>
            <a:endParaRPr lang="ko-KR" altLang="en-US" sz="7200" b="1" cap="all" dirty="0">
              <a:ln w="15875" cap="flat" cmpd="sng">
                <a:solidFill>
                  <a:schemeClr val="tx1">
                    <a:alpha val="100000"/>
                  </a:schemeClr>
                </a:solidFill>
                <a:prstDash val="solid"/>
              </a:ln>
              <a:solidFill>
                <a:schemeClr val="accent1">
                  <a:lumMod val="90000"/>
                  <a:lumOff val="0"/>
                </a:schemeClr>
              </a:solidFill>
              <a:latin typeface="맑은 고딕" charset="0"/>
              <a:ea typeface="맑은 고딕"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텍스트 개체 틀 59"/>
          <p:cNvSpPr txBox="1">
            <a:spLocks noGrp="1"/>
          </p:cNvSpPr>
          <p:nvPr>
            <p:ph type="title"/>
          </p:nvPr>
        </p:nvSpPr>
        <p:spPr>
          <a:prstGeom prst="rect">
            <a:avLst/>
          </a:prstGeom>
          <a:ln w="0">
            <a:noFill/>
            <a:prstDash/>
          </a:ln>
        </p:spPr>
        <p:txBody>
          <a:bodyPr vert="horz" wrap="square" lIns="91440" tIns="45720" rIns="91440" bIns="45720" numCol="1" anchor="b">
            <a:normAutofit/>
          </a:bodyPr>
          <a:lstStyle/>
          <a:p>
            <a:r>
              <a:rPr lang="ko-KR" altLang="en-US"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유스</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케이스  </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:UC1 sale </a:t>
            </a:r>
          </a:p>
        </p:txBody>
      </p:sp>
      <p:sp>
        <p:nvSpPr>
          <p:cNvPr id="62" name="텍스트 개체 틀 61"/>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유스 케이스  :UC1 sale </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주요 액터 : 출납원</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프로젝트 관계자의 관심:</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출납원: 금액이 맞지 않을 경우에 자신의 월급에서 공제되기 때문에, </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오류가 없이 정확하고 신속한 돈 계산을 원한다.</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사전조건: 출납원은 인증받은 사용자이다.</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성공보증(사후조건): 판매 정보가 저장된다. …</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주요 성공 시나리오</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액터 활동(또는 의도)</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1. 고객은 구매 하고자 하는 물품이나 서비스를 가지고 POS 계산대에 온다.</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2. 출납원은 새로운 판매을 시작한다.</a:t>
            </a:r>
            <a:endParaRPr lang="ko-KR" altLang="en-US" sz="11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100" b="0" cap="none" dirty="0">
                <a:solidFill>
                  <a:schemeClr val="tx2">
                    <a:lumMod val="65000"/>
                    <a:lumOff val="35000"/>
                  </a:schemeClr>
                </a:solidFill>
                <a:latin typeface="맑은 고딕" charset="0"/>
                <a:ea typeface="맑은 고딕" charset="0"/>
              </a:rPr>
              <a:t>3. 출납원은 품목명을  입력한다.</a:t>
            </a:r>
            <a:endParaRPr lang="ko-KR" altLang="en-US" sz="1100" b="0" cap="none" dirty="0">
              <a:solidFill>
                <a:schemeClr val="tx2">
                  <a:lumMod val="65000"/>
                  <a:lumOff val="35000"/>
                </a:schemeClr>
              </a:solidFill>
              <a:latin typeface="맑은 고딕" charset="0"/>
              <a:ea typeface="맑은 고딕" charset="0"/>
            </a:endParaRPr>
          </a:p>
        </p:txBody>
      </p:sp>
      <p:pic>
        <p:nvPicPr>
          <p:cNvPr id="63" name="그림 62"/>
          <p:cNvPicPr>
            <a:picLocks noChangeAspect="1"/>
          </p:cNvPicPr>
          <p:nvPr/>
        </p:nvPicPr>
        <p:blipFill rotWithShape="1">
          <a:blip r:embed="rId2">
            <a:extLst>
              <a:ext uri="{28A0092B-C50C-407E-A947-70E740481C1C}">
                <a14:useLocalDpi xmlns:a14="http://schemas.microsoft.com/office/drawing/2010/main" val="0"/>
              </a:ext>
            </a:extLst>
          </a:blip>
          <a:stretch>
            <a:fillRect/>
          </a:stretch>
        </p:blipFill>
        <p:spPr>
          <a:xfrm>
            <a:off x="7760335" y="1459974"/>
            <a:ext cx="2919730" cy="4523105"/>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제목 3"/>
          <p:cNvSpPr>
            <a:spLocks noGrp="1"/>
          </p:cNvSpPr>
          <p:nvPr>
            <p:ph type="title"/>
          </p:nvPr>
        </p:nvSpPr>
        <p:spPr/>
        <p:txBody>
          <a:bodyPr/>
          <a:lstStyle/>
          <a:p>
            <a:r>
              <a:rPr lang="ko-KR" altLang="en-US"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유스</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케이스  </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:UC2 refund</a:t>
            </a:r>
            <a:endPar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endParaRPr>
          </a:p>
        </p:txBody>
      </p:sp>
      <p:sp>
        <p:nvSpPr>
          <p:cNvPr id="2" name="텍스트 개체 틀 1"/>
          <p:cNvSpPr txBox="1">
            <a:spLocks noGrp="1"/>
          </p:cNvSpPr>
          <p:nvPr>
            <p:ph type="body" idx="1"/>
          </p:nvPr>
        </p:nvSpPr>
        <p:spPr>
          <a:prstGeom prst="rect">
            <a:avLst/>
          </a:prstGeom>
          <a:ln w="38100" cap="sq" cmpd="sng">
            <a:solidFill>
              <a:schemeClr val="tx1">
                <a:lumMod val="50000"/>
                <a:lumOff val="50000"/>
                <a:alpha val="100000"/>
              </a:schemeClr>
            </a:solidFill>
            <a:prstDash val="solid"/>
            <a:round/>
          </a:ln>
        </p:spPr>
        <p:txBody>
          <a:bodyPr vert="horz" wrap="square" lIns="91440" tIns="45720" rIns="91440" bIns="45720" numCol="1" anchor="t">
            <a:normAutofit fontScale="92500" lnSpcReduction="10000"/>
          </a:bodyPr>
          <a:lstStyle/>
          <a:p>
            <a:pPr marL="0" indent="0" algn="l" defTabSz="914400" fontAlgn="auto">
              <a:lnSpc>
                <a:spcPct val="90000"/>
              </a:lnSpc>
              <a:spcBef>
                <a:spcPts val="1400"/>
              </a:spcBef>
              <a:spcAft>
                <a:spcPts val="0"/>
              </a:spcAft>
              <a:buFontTx/>
              <a:buNone/>
            </a:pPr>
            <a:r>
              <a:rPr lang="en-US" altLang="ko-KR" sz="2400" b="0" cap="none" dirty="0">
                <a:solidFill>
                  <a:schemeClr val="tx2">
                    <a:lumMod val="65000"/>
                    <a:lumOff val="35000"/>
                  </a:schemeClr>
                </a:solidFill>
                <a:latin typeface="맑은 고딕" charset="0"/>
                <a:ea typeface="맑은 고딕" charset="0"/>
              </a:rPr>
              <a:t>유스 케이스  : UC2 refund</a:t>
            </a:r>
            <a:endParaRPr lang="ko-KR" altLang="en-US" sz="2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주요 액터 : 출잡원</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프로젝트 관계자의 관심:</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관리자: 환불 시 대기중인 손님들의 대기가 길지 않게 빠르고 편한 환불을 원함</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사전조건: 관리자는 인증받은 사용자이고, 실행 권한이 있다.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2400" b="0" cap="none" dirty="0">
                <a:solidFill>
                  <a:schemeClr val="tx2">
                    <a:lumMod val="65000"/>
                    <a:lumOff val="35000"/>
                  </a:schemeClr>
                </a:solidFill>
                <a:latin typeface="맑은 고딕" charset="0"/>
                <a:ea typeface="맑은 고딕" charset="0"/>
              </a:rPr>
              <a:t>주요 성공 시나리오</a:t>
            </a:r>
            <a:endParaRPr lang="ko-KR" altLang="en-US" sz="2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액터 활동(또는 의도)</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1. 환불을 선택한다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2. 영수증을 고른다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3. 해당품에 대해 환불이 처리된다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pic>
        <p:nvPicPr>
          <p:cNvPr id="3" name="그림 2"/>
          <p:cNvPicPr>
            <a:picLocks noChangeAspect="1"/>
          </p:cNvPicPr>
          <p:nvPr/>
        </p:nvPicPr>
        <p:blipFill rotWithShape="1">
          <a:blip r:embed="rId2">
            <a:extLst>
              <a:ext uri="{28A0092B-C50C-407E-A947-70E740481C1C}">
                <a14:useLocalDpi xmlns:a14="http://schemas.microsoft.com/office/drawing/2010/main" val="0"/>
              </a:ext>
            </a:extLst>
          </a:blip>
          <a:stretch>
            <a:fillRect/>
          </a:stretch>
        </p:blipFill>
        <p:spPr>
          <a:xfrm>
            <a:off x="8005445" y="2861945"/>
            <a:ext cx="2410460" cy="2562860"/>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유스</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케이스  </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:UC2 refund-</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p>
        </p:txBody>
      </p:sp>
      <p:sp>
        <p:nvSpPr>
          <p:cNvPr id="4" name="Rectangle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4. 각 판매 품목을 기록하고 품목에 대한 설명 및 현재까지의 총액을 보여준다.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5. 세금을 포함한 총액을 보여준다.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6. 출납원은 고객에게 총액을 말하고 지불을 요청한다.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7. 고객은 지불한다.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8. 지불/환불 처리한다.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9. 완료된 판매를 기록하고 모든 회계 및 수수료 처리를 위한 외부 회계 시스템과 재고                </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갱신을 위한 재고 시스템으로 정보를 전송한다. 시스템은 영수증을 </a:t>
            </a:r>
            <a:r>
              <a:rPr lang="en-US" altLang="ko-KR" sz="1600" b="0" cap="none" dirty="0" err="1">
                <a:solidFill>
                  <a:schemeClr val="tx2">
                    <a:lumMod val="65000"/>
                    <a:lumOff val="35000"/>
                  </a:schemeClr>
                </a:solidFill>
                <a:latin typeface="맑은 고딕" charset="0"/>
                <a:ea typeface="맑은 고딕" charset="0"/>
              </a:rPr>
              <a:t>발행한다</a:t>
            </a:r>
            <a:r>
              <a:rPr lang="en-US" altLang="ko-KR" sz="1600" b="0" cap="none" dirty="0">
                <a:solidFill>
                  <a:schemeClr val="tx2">
                    <a:lumMod val="65000"/>
                    <a:lumOff val="35000"/>
                  </a:schemeClr>
                </a:solidFill>
                <a:latin typeface="맑은 고딕" charset="0"/>
                <a:ea typeface="맑은 고딕" charset="0"/>
              </a:rPr>
              <a:t>.</a:t>
            </a:r>
            <a:endParaRPr lang="ko-KR" altLang="en-US" sz="16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10866325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Autofit/>
          </a:bodyPr>
          <a:lstStyle/>
          <a:p>
            <a:r>
              <a:rPr lang="ko-KR" altLang="en-US" sz="3600"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유스</a:t>
            </a:r>
            <a:r>
              <a:rPr lang="ko-KR" altLang="en-US" sz="36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케이스  </a:t>
            </a:r>
            <a:r>
              <a:rPr lang="en-US" altLang="ko-KR" sz="36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UC 3 tax, UC4 security</a:t>
            </a:r>
            <a:endParaRPr lang="ko-KR" altLang="en-US" sz="36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endParaRPr>
          </a:p>
        </p:txBody>
      </p:sp>
      <p:sp>
        <p:nvSpPr>
          <p:cNvPr id="4" name="Rectangle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2400" b="0" cap="none" dirty="0" err="1">
                <a:solidFill>
                  <a:schemeClr val="tx2">
                    <a:lumMod val="65000"/>
                    <a:lumOff val="35000"/>
                  </a:schemeClr>
                </a:solidFill>
                <a:latin typeface="맑은 고딕" charset="0"/>
                <a:ea typeface="맑은 고딕" charset="0"/>
              </a:rPr>
              <a:t>유스</a:t>
            </a:r>
            <a:r>
              <a:rPr lang="en-US" altLang="ko-KR" sz="2400" b="0" cap="none" dirty="0">
                <a:solidFill>
                  <a:schemeClr val="tx2">
                    <a:lumMod val="65000"/>
                    <a:lumOff val="35000"/>
                  </a:schemeClr>
                </a:solidFill>
                <a:latin typeface="맑은 고딕" charset="0"/>
                <a:ea typeface="맑은 고딕" charset="0"/>
              </a:rPr>
              <a:t> </a:t>
            </a:r>
            <a:r>
              <a:rPr lang="en-US" altLang="ko-KR" sz="2400" b="0" cap="none" dirty="0" err="1">
                <a:solidFill>
                  <a:schemeClr val="tx2">
                    <a:lumMod val="65000"/>
                    <a:lumOff val="35000"/>
                  </a:schemeClr>
                </a:solidFill>
                <a:latin typeface="맑은 고딕" charset="0"/>
                <a:ea typeface="맑은 고딕" charset="0"/>
              </a:rPr>
              <a:t>케이스</a:t>
            </a:r>
            <a:r>
              <a:rPr lang="en-US" altLang="ko-KR" sz="2400" b="0" cap="none" dirty="0">
                <a:solidFill>
                  <a:schemeClr val="tx2">
                    <a:lumMod val="65000"/>
                    <a:lumOff val="35000"/>
                  </a:schemeClr>
                </a:solidFill>
                <a:latin typeface="맑은 고딕" charset="0"/>
                <a:ea typeface="맑은 고딕" charset="0"/>
              </a:rPr>
              <a:t>  : UC 3 tax, UC4 security</a:t>
            </a:r>
            <a:endParaRPr lang="ko-KR" altLang="en-US" sz="2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err="1">
                <a:solidFill>
                  <a:schemeClr val="tx2">
                    <a:lumMod val="65000"/>
                    <a:lumOff val="35000"/>
                  </a:schemeClr>
                </a:solidFill>
                <a:latin typeface="맑은 고딕" charset="0"/>
                <a:ea typeface="맑은 고딕" charset="0"/>
              </a:rPr>
              <a:t>주요시나리오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1. </a:t>
            </a:r>
            <a:r>
              <a:rPr lang="en-US" altLang="ko-KR" sz="1600" b="0" cap="none" dirty="0" err="1">
                <a:solidFill>
                  <a:schemeClr val="tx2">
                    <a:lumMod val="65000"/>
                    <a:lumOff val="35000"/>
                  </a:schemeClr>
                </a:solidFill>
                <a:latin typeface="맑은 고딕" charset="0"/>
                <a:ea typeface="맑은 고딕" charset="0"/>
              </a:rPr>
              <a:t>계산</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환불이</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완료된</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내용에</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관하여</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외부에</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세금계산을</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맡김</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2. </a:t>
            </a:r>
            <a:r>
              <a:rPr lang="en-US" altLang="ko-KR" sz="1600" b="0" cap="none" dirty="0" err="1">
                <a:solidFill>
                  <a:schemeClr val="tx2">
                    <a:lumMod val="65000"/>
                    <a:lumOff val="35000"/>
                  </a:schemeClr>
                </a:solidFill>
                <a:latin typeface="맑은 고딕" charset="0"/>
                <a:ea typeface="맑은 고딕" charset="0"/>
              </a:rPr>
              <a:t>외부</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시스템은</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세금을</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계산하고</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관련내용에</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대한</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보안성을</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제공</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3. </a:t>
            </a:r>
            <a:r>
              <a:rPr lang="en-US" altLang="ko-KR" sz="1600" b="0" cap="none" dirty="0" err="1">
                <a:solidFill>
                  <a:schemeClr val="tx2">
                    <a:lumMod val="65000"/>
                    <a:lumOff val="35000"/>
                  </a:schemeClr>
                </a:solidFill>
                <a:latin typeface="맑은 고딕" charset="0"/>
                <a:ea typeface="맑은 고딕" charset="0"/>
              </a:rPr>
              <a:t>성공할</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경우</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계산완료</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출력</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4. </a:t>
            </a:r>
            <a:r>
              <a:rPr lang="en-US" altLang="ko-KR" sz="1600" b="0" cap="none" dirty="0" err="1">
                <a:solidFill>
                  <a:schemeClr val="tx2">
                    <a:lumMod val="65000"/>
                    <a:lumOff val="35000"/>
                  </a:schemeClr>
                </a:solidFill>
                <a:latin typeface="맑은 고딕" charset="0"/>
                <a:ea typeface="맑은 고딕" charset="0"/>
              </a:rPr>
              <a:t>실패</a:t>
            </a:r>
            <a:r>
              <a:rPr lang="en-US" altLang="ko-KR" sz="1600" b="0" cap="none" dirty="0">
                <a:solidFill>
                  <a:schemeClr val="tx2">
                    <a:lumMod val="65000"/>
                    <a:lumOff val="35000"/>
                  </a:schemeClr>
                </a:solidFill>
                <a:latin typeface="맑은 고딕" charset="0"/>
                <a:ea typeface="맑은 고딕" charset="0"/>
              </a:rPr>
              <a:t> 시 </a:t>
            </a:r>
            <a:r>
              <a:rPr lang="en-US" altLang="ko-KR" sz="1600" b="0" cap="none" dirty="0" err="1">
                <a:solidFill>
                  <a:schemeClr val="tx2">
                    <a:lumMod val="65000"/>
                    <a:lumOff val="35000"/>
                  </a:schemeClr>
                </a:solidFill>
                <a:latin typeface="맑은 고딕" charset="0"/>
                <a:ea typeface="맑은 고딕" charset="0"/>
              </a:rPr>
              <a:t>오류</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실패내용</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보관후</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계산완료</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처리하고</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실패알림</a:t>
            </a:r>
            <a:r>
              <a:rPr lang="en-US" altLang="ko-KR" sz="1600" b="0" cap="none" dirty="0">
                <a:solidFill>
                  <a:schemeClr val="tx2">
                    <a:lumMod val="65000"/>
                    <a:lumOff val="35000"/>
                  </a:schemeClr>
                </a:solidFill>
                <a:latin typeface="맑은 고딕" charset="0"/>
                <a:ea typeface="맑은 고딕" charset="0"/>
              </a:rPr>
              <a:t>.</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5. </a:t>
            </a:r>
            <a:r>
              <a:rPr lang="en-US" altLang="ko-KR" sz="1600" b="0" cap="none" dirty="0" err="1">
                <a:solidFill>
                  <a:schemeClr val="tx2">
                    <a:lumMod val="65000"/>
                    <a:lumOff val="35000"/>
                  </a:schemeClr>
                </a:solidFill>
                <a:latin typeface="맑은 고딕" charset="0"/>
                <a:ea typeface="맑은 고딕" charset="0"/>
              </a:rPr>
              <a:t>시스템</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상태가</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양호</a:t>
            </a:r>
            <a:r>
              <a:rPr lang="en-US" altLang="ko-KR" sz="1600" b="0" cap="none" dirty="0">
                <a:solidFill>
                  <a:schemeClr val="tx2">
                    <a:lumMod val="65000"/>
                    <a:lumOff val="35000"/>
                  </a:schemeClr>
                </a:solidFill>
                <a:latin typeface="맑은 고딕" charset="0"/>
                <a:ea typeface="맑은 고딕" charset="0"/>
              </a:rPr>
              <a:t> 할 때, 4의 </a:t>
            </a:r>
            <a:r>
              <a:rPr lang="en-US" altLang="ko-KR" sz="1600" b="0" cap="none" dirty="0" err="1">
                <a:solidFill>
                  <a:schemeClr val="tx2">
                    <a:lumMod val="65000"/>
                    <a:lumOff val="35000"/>
                  </a:schemeClr>
                </a:solidFill>
                <a:latin typeface="맑은 고딕" charset="0"/>
                <a:ea typeface="맑은 고딕" charset="0"/>
              </a:rPr>
              <a:t>내용</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재처리</a:t>
            </a:r>
            <a:endParaRPr lang="ko-KR" altLang="en-US" sz="16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1675112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ko-KR" altLang="en-US"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유스</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케이스  </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UC 5 </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판매정보</a:t>
            </a:r>
          </a:p>
        </p:txBody>
      </p:sp>
      <p:sp>
        <p:nvSpPr>
          <p:cNvPr id="4" name="텍스트 개체 틀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2400" b="0" cap="none" dirty="0">
                <a:solidFill>
                  <a:schemeClr val="tx2">
                    <a:lumMod val="65000"/>
                    <a:lumOff val="35000"/>
                  </a:schemeClr>
                </a:solidFill>
                <a:latin typeface="맑은 고딕" charset="0"/>
                <a:ea typeface="맑은 고딕" charset="0"/>
              </a:rPr>
              <a:t>유스 케이스  : UC 5판매정보</a:t>
            </a:r>
            <a:endParaRPr lang="ko-KR" altLang="en-US" sz="2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주요 액터 : 관리자</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프로젝트 관계자의 관심:</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관리자: 매출과 기타정보등의 통계를 통해 판매량을 높이기 위해 판매정보를 원함, 최소한의 판단 정보를 제공한다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사전조건: 관리자는 인증받은 사용자이고, 실행 권한이 </a:t>
            </a:r>
            <a:r>
              <a:rPr lang="en-US" altLang="ko-KR" sz="1600" b="0" cap="none" dirty="0" err="1">
                <a:solidFill>
                  <a:schemeClr val="tx2">
                    <a:lumMod val="65000"/>
                    <a:lumOff val="35000"/>
                  </a:schemeClr>
                </a:solidFill>
                <a:latin typeface="맑은 고딕" charset="0"/>
                <a:ea typeface="맑은 고딕" charset="0"/>
              </a:rPr>
              <a:t>있다</a:t>
            </a:r>
            <a:r>
              <a:rPr lang="en-US" altLang="ko-KR" sz="1600" b="0" cap="none" dirty="0">
                <a:solidFill>
                  <a:schemeClr val="tx2">
                    <a:lumMod val="65000"/>
                    <a:lumOff val="35000"/>
                  </a:schemeClr>
                </a:solidFill>
                <a:latin typeface="맑은 고딕" charset="0"/>
                <a:ea typeface="맑은 고딕" charset="0"/>
              </a:rPr>
              <a:t>.</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2400" b="0" cap="none" dirty="0">
                <a:solidFill>
                  <a:schemeClr val="tx2">
                    <a:lumMod val="65000"/>
                    <a:lumOff val="35000"/>
                  </a:schemeClr>
                </a:solidFill>
                <a:latin typeface="맑은 고딕" charset="0"/>
                <a:ea typeface="맑은 고딕" charset="0"/>
              </a:rPr>
              <a:t>주요 성공 시나리오</a:t>
            </a:r>
            <a:endParaRPr lang="ko-KR" altLang="en-US" sz="2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액터 활동(또는 의도)</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1. 선택된 화면에 각 품목별 판매량을 표료 출력한다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2. 판매량의 증감정보와 전체적인 매출을 제공한다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3. 행사품의 경우 별도로 다른 표에 내용을 제공한다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pic>
        <p:nvPicPr>
          <p:cNvPr id="5" name="그림 4"/>
          <p:cNvPicPr>
            <a:picLocks noChangeAspect="1"/>
          </p:cNvPicPr>
          <p:nvPr/>
        </p:nvPicPr>
        <p:blipFill rotWithShape="1">
          <a:blip r:embed="rId2">
            <a:extLst>
              <a:ext uri="{28A0092B-C50C-407E-A947-70E740481C1C}">
                <a14:useLocalDpi xmlns:a14="http://schemas.microsoft.com/office/drawing/2010/main" val="0"/>
              </a:ext>
            </a:extLst>
          </a:blip>
          <a:stretch>
            <a:fillRect/>
          </a:stretch>
        </p:blipFill>
        <p:spPr>
          <a:xfrm>
            <a:off x="7107653" y="2886320"/>
            <a:ext cx="3553460" cy="3267710"/>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유스</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케이스  </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UC 6 </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행사관리</a:t>
            </a:r>
          </a:p>
        </p:txBody>
      </p:sp>
      <p:sp>
        <p:nvSpPr>
          <p:cNvPr id="4" name="텍스트 개체 틀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유스 케이스  : UC6 행사관리</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주요 액터 : 관리자</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프로젝트 관계자의 관심:</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관리자: 판매 상승을 목적으로 필요에 따른 품목별 </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%n할인을 지정할 수 있어야</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사전조건: 관리자는 인증받은 사용자이고, 실행 권한이 </a:t>
            </a:r>
            <a:r>
              <a:rPr lang="en-US" altLang="ko-KR" sz="1600" b="0" cap="none" dirty="0" err="1">
                <a:solidFill>
                  <a:schemeClr val="tx2">
                    <a:lumMod val="65000"/>
                    <a:lumOff val="35000"/>
                  </a:schemeClr>
                </a:solidFill>
                <a:latin typeface="맑은 고딕" charset="0"/>
                <a:ea typeface="맑은 고딕" charset="0"/>
              </a:rPr>
              <a:t>있다</a:t>
            </a:r>
            <a:r>
              <a:rPr lang="en-US" altLang="ko-KR" sz="1600" b="0" cap="none" dirty="0">
                <a:solidFill>
                  <a:schemeClr val="tx2">
                    <a:lumMod val="65000"/>
                    <a:lumOff val="35000"/>
                  </a:schemeClr>
                </a:solidFill>
                <a:latin typeface="맑은 고딕" charset="0"/>
                <a:ea typeface="맑은 고딕" charset="0"/>
              </a:rPr>
              <a:t>.</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주요 성공 시나리오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액터 활동(또는 의도)</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1. 화면에서 품목번호를 입력하면, 입력된 품목이 지정된다 </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2. 할인률을 입력하면 입력된 품목에 일괄 적용한다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pic>
        <p:nvPicPr>
          <p:cNvPr id="5" name="그림 4"/>
          <p:cNvPicPr>
            <a:picLocks noChangeAspect="1"/>
          </p:cNvPicPr>
          <p:nvPr/>
        </p:nvPicPr>
        <p:blipFill rotWithShape="1">
          <a:blip r:embed="rId2">
            <a:extLst>
              <a:ext uri="{28A0092B-C50C-407E-A947-70E740481C1C}">
                <a14:useLocalDpi xmlns:a14="http://schemas.microsoft.com/office/drawing/2010/main" val="0"/>
              </a:ext>
            </a:extLst>
          </a:blip>
          <a:stretch>
            <a:fillRect/>
          </a:stretch>
        </p:blipFill>
        <p:spPr>
          <a:xfrm>
            <a:off x="6927606" y="1349484"/>
            <a:ext cx="4218305" cy="4744085"/>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ko-KR" altLang="en-US"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유스</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케이스 </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uc7 </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상품</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 </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직원관리</a:t>
            </a:r>
          </a:p>
        </p:txBody>
      </p:sp>
      <p:sp>
        <p:nvSpPr>
          <p:cNvPr id="4" name="텍스트 개체 틀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2000" b="0" cap="none" dirty="0">
                <a:solidFill>
                  <a:schemeClr val="tx2">
                    <a:lumMod val="65000"/>
                    <a:lumOff val="35000"/>
                  </a:schemeClr>
                </a:solidFill>
                <a:latin typeface="맑은 고딕" charset="0"/>
                <a:ea typeface="맑은 고딕" charset="0"/>
              </a:rPr>
              <a:t>유스 케이스  :UC 7상품, 직원관리</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주요 액터 : 관리자, 시스템관리자</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프로젝트 관계자의 관심:</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관리자: 필요에 따른 상품 또는 직원의 목록을 </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추가,삭제,갱신을 요청한다.</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사전조건: 관리자는 인증받은 사용자이고, </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             실행 권한이 있다.</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2000" b="0" cap="none" dirty="0">
                <a:solidFill>
                  <a:schemeClr val="tx2">
                    <a:lumMod val="65000"/>
                    <a:lumOff val="35000"/>
                  </a:schemeClr>
                </a:solidFill>
                <a:latin typeface="맑은 고딕" charset="0"/>
                <a:ea typeface="맑은 고딕" charset="0"/>
              </a:rPr>
              <a:t>주요 성공 시나리오</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액터 활동(또는 의도)</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1. 관리자의 직원번호와 비밀번호는 초기값으로 admin / 0000이다.</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2. 관리자가 해당 기능을 실행하면, 품목(직원)별 정보들이 보이고 선택하여 삭제, 갱신을 한다.</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3. 성공시 내용을 결과를 업데이트하여 보여주고, 실패시 오류를 출력하고 2로 돌아간다</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pic>
        <p:nvPicPr>
          <p:cNvPr id="5" name="그림 4" descr="C:/Users/user/AppData/Roaming/PolarisOffice/ETemp/17356_16701056/fImage194935296500.png"/>
          <p:cNvPicPr>
            <a:picLocks noChangeAspect="1"/>
          </p:cNvPicPr>
          <p:nvPr/>
        </p:nvPicPr>
        <p:blipFill rotWithShape="1">
          <a:blip r:embed="rId2">
            <a:extLst>
              <a:ext uri="{28A0092B-C50C-407E-A947-70E740481C1C}">
                <a14:useLocalDpi xmlns:a14="http://schemas.microsoft.com/office/drawing/2010/main" val="0"/>
              </a:ext>
            </a:extLst>
          </a:blip>
          <a:srcRect/>
          <a:stretch>
            <a:fillRect/>
          </a:stretch>
        </p:blipFill>
        <p:spPr>
          <a:xfrm>
            <a:off x="6189785" y="1378635"/>
            <a:ext cx="4997546" cy="3798794"/>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텍스트 개체 틀 6"/>
          <p:cNvSpPr txBox="1">
            <a:spLocks noGrp="1"/>
          </p:cNvSpPr>
          <p:nvPr>
            <p:ph type="title"/>
          </p:nvPr>
        </p:nvSpPr>
        <p:spPr>
          <a:prstGeom prst="rect">
            <a:avLst/>
          </a:prstGeom>
        </p:spPr>
        <p:txBody>
          <a:bodyPr vert="horz" wrap="square" lIns="91440" tIns="45720" rIns="91440" bIns="45720" anchor="b">
            <a:normAutofit/>
          </a:bodyPr>
          <a:lstStyle/>
          <a:p>
            <a:pPr marL="0" indent="0"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보충명세서</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4" name="텍스트 개체 틀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anchor="t">
            <a:noAutofit/>
          </a:bodyPr>
          <a:lstStyle/>
          <a:p>
            <a:pPr marL="0" indent="0" algn="l" defTabSz="914400" fontAlgn="auto">
              <a:lnSpc>
                <a:spcPct val="90000"/>
              </a:lnSpc>
              <a:spcBef>
                <a:spcPts val="1400"/>
              </a:spcBef>
              <a:spcAft>
                <a:spcPts val="0"/>
              </a:spcAft>
              <a:buFontTx/>
              <a:buNone/>
            </a:pPr>
            <a:r>
              <a:rPr lang="en-US" altLang="ko-KR" sz="1800" b="0" cap="none" dirty="0">
                <a:solidFill>
                  <a:schemeClr val="tx2">
                    <a:lumMod val="65000"/>
                    <a:lumOff val="35000"/>
                  </a:schemeClr>
                </a:solidFill>
                <a:latin typeface="맑은 고딕" charset="0"/>
                <a:ea typeface="맑은 고딕" charset="0"/>
              </a:rPr>
              <a:t>개정 이력</a:t>
            </a:r>
            <a:endParaRPr lang="ko-KR" altLang="en-US" sz="18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800" b="0" cap="none" dirty="0">
                <a:solidFill>
                  <a:schemeClr val="tx2">
                    <a:lumMod val="65000"/>
                    <a:lumOff val="35000"/>
                  </a:schemeClr>
                </a:solidFill>
                <a:latin typeface="맑은 고딕" charset="0"/>
                <a:ea typeface="맑은 고딕" charset="0"/>
              </a:rPr>
              <a:t>개요</a:t>
            </a:r>
            <a:endParaRPr lang="ko-KR" altLang="en-US" sz="18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이 문서에는 NextGen POS의 요구사항 중 유스케이스에서 추출하지 못한 모든 요구사항이 작성된다.</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기능성</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(많은 유스케이스 간의 공통적인 기능성)</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로그인 및 오류 처리</a:t>
            </a:r>
            <a:endParaRPr lang="ko-KR" altLang="en-US" sz="1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65000"/>
                    <a:lumOff val="35000"/>
                  </a:schemeClr>
                </a:solidFill>
                <a:latin typeface="맑은 고딕" charset="0"/>
                <a:ea typeface="맑은 고딕" charset="0"/>
              </a:rPr>
              <a:t>모든 오류를 영구적인 저장소에 기록한다.</a:t>
            </a:r>
            <a:endParaRPr lang="ko-KR" altLang="en-US" sz="1400" b="0" cap="none" dirty="0">
              <a:solidFill>
                <a:schemeClr val="tx2">
                  <a:lumMod val="65000"/>
                  <a:lumOff val="35000"/>
                </a:schemeClr>
              </a:solidFill>
              <a:latin typeface="맑은 고딕" charset="0"/>
              <a:ea typeface="맑은 고딕" charset="0"/>
            </a:endParaRPr>
          </a:p>
        </p:txBody>
      </p:sp>
      <p:graphicFrame>
        <p:nvGraphicFramePr>
          <p:cNvPr id="6" name="표 5"/>
          <p:cNvGraphicFramePr>
            <a:graphicFrameLocks noGrp="1"/>
          </p:cNvGraphicFramePr>
          <p:nvPr>
            <p:extLst>
              <p:ext uri="{D42A27DB-BD31-4B8C-83A1-F6EECF244321}">
                <p14:modId xmlns:p14="http://schemas.microsoft.com/office/powerpoint/2010/main" val="3343218515"/>
              </p:ext>
            </p:extLst>
          </p:nvPr>
        </p:nvGraphicFramePr>
        <p:xfrm>
          <a:off x="1057177" y="1693862"/>
          <a:ext cx="9486900" cy="1438275"/>
        </p:xfrm>
        <a:graphic>
          <a:graphicData uri="http://schemas.openxmlformats.org/drawingml/2006/table">
            <a:tbl>
              <a:tblPr firstRow="1" bandRow="1">
                <a:tableStyleId>{5C22544A-7EE6-4342-B048-85BDC9FD1C3A}</a:tableStyleId>
              </a:tblPr>
              <a:tblGrid>
                <a:gridCol w="2371725">
                  <a:extLst>
                    <a:ext uri="{9D8B030D-6E8A-4147-A177-3AD203B41FA5}">
                      <a16:colId xmlns:a16="http://schemas.microsoft.com/office/drawing/2014/main" val="20000"/>
                    </a:ext>
                  </a:extLst>
                </a:gridCol>
                <a:gridCol w="1293495">
                  <a:extLst>
                    <a:ext uri="{9D8B030D-6E8A-4147-A177-3AD203B41FA5}">
                      <a16:colId xmlns:a16="http://schemas.microsoft.com/office/drawing/2014/main" val="20001"/>
                    </a:ext>
                  </a:extLst>
                </a:gridCol>
                <a:gridCol w="3855720">
                  <a:extLst>
                    <a:ext uri="{9D8B030D-6E8A-4147-A177-3AD203B41FA5}">
                      <a16:colId xmlns:a16="http://schemas.microsoft.com/office/drawing/2014/main" val="20002"/>
                    </a:ext>
                  </a:extLst>
                </a:gridCol>
                <a:gridCol w="1965960">
                  <a:extLst>
                    <a:ext uri="{9D8B030D-6E8A-4147-A177-3AD203B41FA5}">
                      <a16:colId xmlns:a16="http://schemas.microsoft.com/office/drawing/2014/main" val="20003"/>
                    </a:ext>
                  </a:extLst>
                </a:gridCol>
              </a:tblGrid>
              <a:tr h="370840">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버전</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일자</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설명</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저자</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645160">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Inception </a:t>
                      </a:r>
                      <a:r>
                        <a:rPr lang="en-US" altLang="ko-KR" sz="1800" b="0" kern="1200" dirty="0">
                          <a:solidFill>
                            <a:srgbClr val="000000"/>
                          </a:solidFill>
                          <a:latin typeface="맑은 고딕" charset="0"/>
                          <a:ea typeface="맑은 고딕" charset="0"/>
                        </a:rPr>
                        <a:t>초안</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2017.04.07</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최초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버전</a:t>
                      </a:r>
                      <a:r>
                        <a:rPr lang="en-US" altLang="ko-KR" sz="1800" b="0" kern="1200" dirty="0">
                          <a:solidFill>
                            <a:srgbClr val="000000"/>
                          </a:solidFill>
                          <a:latin typeface="Corbel" charset="0"/>
                          <a:ea typeface="Corbel" charset="0"/>
                        </a:rPr>
                        <a:t>. Elaboration </a:t>
                      </a:r>
                      <a:r>
                        <a:rPr lang="en-US" altLang="ko-KR" sz="1800" b="0" kern="1200" dirty="0">
                          <a:solidFill>
                            <a:srgbClr val="000000"/>
                          </a:solidFill>
                          <a:latin typeface="맑은 고딕" charset="0"/>
                          <a:ea typeface="맑은 고딕" charset="0"/>
                        </a:rPr>
                        <a:t>단계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동안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주로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정제되어야</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함</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김우진</a:t>
                      </a:r>
                      <a:endParaRPr lang="ko-KR" altLang="en-US" sz="18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김해빈</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10001"/>
                  </a:ext>
                </a:extLst>
              </a:tr>
              <a:tr h="422275">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22235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보충명세서</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7" name="텍스트 개체 틀 6"/>
          <p:cNvSpPr txBox="1">
            <a:spLocks noGrp="1"/>
          </p:cNvSpPr>
          <p:nvPr>
            <p:ph type="body" idx="1"/>
          </p:nvPr>
        </p:nvSpPr>
        <p:spPr>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77500" lnSpcReduction="20000"/>
          </a:bodyPr>
          <a:lstStyle/>
          <a:p>
            <a:pPr marL="0" indent="0" algn="l" defTabSz="914400" fontAlgn="auto">
              <a:lnSpc>
                <a:spcPct val="90000"/>
              </a:lnSpc>
              <a:spcBef>
                <a:spcPts val="1400"/>
              </a:spcBef>
              <a:spcAft>
                <a:spcPts val="0"/>
              </a:spcAft>
              <a:buFontTx/>
              <a:buNone/>
            </a:pPr>
            <a:endParaRPr lang="en-US" altLang="ko-KR" sz="2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2400" b="0" cap="none" dirty="0" err="1">
                <a:solidFill>
                  <a:schemeClr val="tx2">
                    <a:lumMod val="65000"/>
                    <a:lumOff val="35000"/>
                  </a:schemeClr>
                </a:solidFill>
                <a:latin typeface="맑은 고딕" charset="0"/>
                <a:ea typeface="맑은 고딕" charset="0"/>
              </a:rPr>
              <a:t>장착될</a:t>
            </a:r>
            <a:r>
              <a:rPr lang="en-US" altLang="ko-KR" sz="2400" b="0" cap="none" dirty="0">
                <a:solidFill>
                  <a:schemeClr val="tx2">
                    <a:lumMod val="65000"/>
                    <a:lumOff val="35000"/>
                  </a:schemeClr>
                </a:solidFill>
                <a:latin typeface="맑은 고딕" charset="0"/>
                <a:ea typeface="맑은 고딕" charset="0"/>
              </a:rPr>
              <a:t> 수 있는 규칙들</a:t>
            </a:r>
            <a:endParaRPr lang="ko-KR" altLang="en-US" sz="2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여러 유스케이스의 다양한 시나리오가 발생하는 지점이나 이벤트에서 실행될 임의의 규칙을 이용하여 시스템의 기능을 특화할 수 있도록 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보안</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모든 사용은 사용자 인증이 필요하다.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2000" b="0" cap="none" dirty="0">
                <a:solidFill>
                  <a:schemeClr val="tx2">
                    <a:lumMod val="65000"/>
                    <a:lumOff val="35000"/>
                  </a:schemeClr>
                </a:solidFill>
                <a:latin typeface="맑은 고딕" charset="0"/>
                <a:ea typeface="맑은 고딕" charset="0"/>
              </a:rPr>
              <a:t>사용성</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2000" b="0" cap="none" dirty="0">
                <a:solidFill>
                  <a:schemeClr val="tx2">
                    <a:lumMod val="65000"/>
                    <a:lumOff val="35000"/>
                  </a:schemeClr>
                </a:solidFill>
                <a:latin typeface="맑은 고딕" charset="0"/>
                <a:ea typeface="맑은 고딕" charset="0"/>
              </a:rPr>
              <a:t>인적 요소</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고객은 POS의 큰 모니터로 디스플레이를 볼 수 있어야 한다. 따라서</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문자는 1미터 거리에서 쉽게 판독할 수 있어야 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색맹이 인식하기 어려운 색깔 조합을 피한다.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고객은 빨리 물건을 사서 상점을 나가기를 바라며 그렇게 못하면 구매한 경험을 긍정적으로 인식하지 않는다. 따라서 시스템이 빠르고, 사용하기 쉬우며, 업무 처리 시 오류가 발생하지 않는 것 등은 판매 처리에서 중요한 요건이다.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출납원은 컴퓨터 화면이 아니라 고객과 구매 품목을 보면서 판매 처리한다. 따라서 그래픽뿐만 아니라 소리로 신호나 </a:t>
            </a:r>
            <a:r>
              <a:rPr lang="en-US" altLang="ko-KR" sz="1600" b="0" cap="none" dirty="0" err="1">
                <a:solidFill>
                  <a:schemeClr val="tx2">
                    <a:lumMod val="65000"/>
                    <a:lumOff val="35000"/>
                  </a:schemeClr>
                </a:solidFill>
                <a:latin typeface="맑은 고딕" charset="0"/>
                <a:ea typeface="맑은 고딕" charset="0"/>
              </a:rPr>
              <a:t>경고를</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하는</a:t>
            </a:r>
            <a:endParaRPr lang="en-US" altLang="ko-KR"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것도 필요하다.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2679666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보충명세서</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7" name="텍스트 개체 틀 6"/>
          <p:cNvSpPr txBox="1">
            <a:spLocks noGrp="1"/>
          </p:cNvSpPr>
          <p:nvPr>
            <p:ph type="body" idx="1"/>
          </p:nvPr>
        </p:nvSpPr>
        <p:spPr>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85000" lnSpcReduction="20000"/>
          </a:bodyPr>
          <a:lstStyle/>
          <a:p>
            <a:pPr marL="0" indent="0" algn="l" defTabSz="914400" fontAlgn="auto">
              <a:lnSpc>
                <a:spcPct val="70000"/>
              </a:lnSpc>
              <a:spcBef>
                <a:spcPts val="1400"/>
              </a:spcBef>
              <a:spcAft>
                <a:spcPts val="0"/>
              </a:spcAft>
              <a:buFontTx/>
              <a:buNone/>
            </a:pPr>
            <a:r>
              <a:rPr lang="en-US" altLang="ko-KR" sz="2000" b="0" cap="none" dirty="0">
                <a:solidFill>
                  <a:schemeClr val="tx2">
                    <a:lumMod val="65000"/>
                    <a:lumOff val="35000"/>
                  </a:schemeClr>
                </a:solidFill>
                <a:latin typeface="맑은 고딕" charset="0"/>
                <a:ea typeface="맑은 고딕" charset="0"/>
              </a:rPr>
              <a:t>신뢰성</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2000" b="0" cap="none" dirty="0">
                <a:solidFill>
                  <a:schemeClr val="tx2">
                    <a:lumMod val="65000"/>
                    <a:lumOff val="35000"/>
                  </a:schemeClr>
                </a:solidFill>
                <a:latin typeface="맑은 고딕" charset="0"/>
                <a:ea typeface="맑은 고딕" charset="0"/>
              </a:rPr>
              <a:t>복구성</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외부 서비스(지불 인증기, 회계 시스템…)를 사용하는 데 문제가 발생하도라도, 판매 처리를 계속 진행할 수 </a:t>
            </a:r>
            <a:r>
              <a:rPr lang="en-US" altLang="ko-KR" sz="1600" b="0" cap="none" dirty="0" err="1">
                <a:solidFill>
                  <a:schemeClr val="tx2">
                    <a:lumMod val="65000"/>
                    <a:lumOff val="35000"/>
                  </a:schemeClr>
                </a:solidFill>
                <a:latin typeface="맑은 고딕" charset="0"/>
                <a:ea typeface="맑은 고딕" charset="0"/>
              </a:rPr>
              <a:t>있도록</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지역적인</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해결</a:t>
            </a:r>
            <a:endParaRPr lang="en-US" altLang="ko-KR" sz="16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방법(예를 들어, 저장하고 진행하는)을 강구해야 한다. 이 부분에는 더 많은 분석이 필요하다.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2000" b="0" cap="none" dirty="0">
                <a:solidFill>
                  <a:schemeClr val="tx2">
                    <a:lumMod val="65000"/>
                    <a:lumOff val="35000"/>
                  </a:schemeClr>
                </a:solidFill>
                <a:latin typeface="맑은 고딕" charset="0"/>
                <a:ea typeface="맑은 고딕" charset="0"/>
              </a:rPr>
              <a:t>성능</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인적 요소에서 언급했듯이, 구매자는 구매 절차가 신속히 이루어지기를 원한다. 여기서 문제가 되는 한 가지 </a:t>
            </a:r>
            <a:r>
              <a:rPr lang="en-US" altLang="ko-KR" sz="1600" b="0" cap="none" dirty="0" err="1">
                <a:solidFill>
                  <a:schemeClr val="tx2">
                    <a:lumMod val="65000"/>
                    <a:lumOff val="35000"/>
                  </a:schemeClr>
                </a:solidFill>
                <a:latin typeface="맑은 고딕" charset="0"/>
                <a:ea typeface="맑은 고딕" charset="0"/>
              </a:rPr>
              <a:t>요소가</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외부</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지불</a:t>
            </a:r>
            <a:r>
              <a:rPr lang="en-US" altLang="ko-KR" sz="1600" b="0" cap="none" dirty="0">
                <a:solidFill>
                  <a:schemeClr val="tx2">
                    <a:lumMod val="65000"/>
                    <a:lumOff val="35000"/>
                  </a:schemeClr>
                </a:solidFill>
                <a:latin typeface="맑은 고딕" charset="0"/>
                <a:ea typeface="맑은 고딕" charset="0"/>
              </a:rPr>
              <a:t> </a:t>
            </a:r>
          </a:p>
          <a:p>
            <a:pPr marL="0" indent="0" algn="l" defTabSz="914400" fontAlgn="auto">
              <a:lnSpc>
                <a:spcPct val="70000"/>
              </a:lnSpc>
              <a:spcBef>
                <a:spcPts val="1400"/>
              </a:spcBef>
              <a:spcAft>
                <a:spcPts val="0"/>
              </a:spcAft>
              <a:buFontTx/>
              <a:buNone/>
            </a:pPr>
            <a:r>
              <a:rPr lang="en-US" altLang="ko-KR" sz="1600" b="0" cap="none" dirty="0" err="1">
                <a:solidFill>
                  <a:schemeClr val="tx2">
                    <a:lumMod val="65000"/>
                    <a:lumOff val="35000"/>
                  </a:schemeClr>
                </a:solidFill>
                <a:latin typeface="맑은 고딕" charset="0"/>
                <a:ea typeface="맑은 고딕" charset="0"/>
              </a:rPr>
              <a:t>인증이다</a:t>
            </a:r>
            <a:r>
              <a:rPr lang="en-US" altLang="ko-KR" sz="1600" b="0" cap="none" dirty="0">
                <a:solidFill>
                  <a:schemeClr val="tx2">
                    <a:lumMod val="65000"/>
                    <a:lumOff val="35000"/>
                  </a:schemeClr>
                </a:solidFill>
                <a:latin typeface="맑은 고딕" charset="0"/>
                <a:ea typeface="맑은 고딕" charset="0"/>
              </a:rPr>
              <a:t>. 우리의 목적은 발생 횟수의 90% 정도가 1분 이내로 인증되는 것이다.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2000" b="0" cap="none" dirty="0">
                <a:solidFill>
                  <a:schemeClr val="tx2">
                    <a:lumMod val="65000"/>
                    <a:lumOff val="35000"/>
                  </a:schemeClr>
                </a:solidFill>
                <a:latin typeface="맑은 고딕" charset="0"/>
                <a:ea typeface="맑은 고딕" charset="0"/>
              </a:rPr>
              <a:t>지원성</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2000" b="0" cap="none" dirty="0">
                <a:solidFill>
                  <a:schemeClr val="tx2">
                    <a:lumMod val="65000"/>
                    <a:lumOff val="35000"/>
                  </a:schemeClr>
                </a:solidFill>
                <a:latin typeface="맑은 고딕" charset="0"/>
                <a:ea typeface="맑은 고딕" charset="0"/>
              </a:rPr>
              <a:t>적응성</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NextGen POS에서의 여러 고객들은 판매 절차에 대한 다양한 비즈니스 규칙과 처리 요구사항을 갖는다. </a:t>
            </a:r>
            <a:r>
              <a:rPr lang="en-US" altLang="ko-KR" sz="1600" b="0" cap="none" dirty="0" err="1">
                <a:solidFill>
                  <a:schemeClr val="tx2">
                    <a:lumMod val="65000"/>
                    <a:lumOff val="35000"/>
                  </a:schemeClr>
                </a:solidFill>
                <a:latin typeface="맑은 고딕" charset="0"/>
                <a:ea typeface="맑은 고딕" charset="0"/>
              </a:rPr>
              <a:t>따라서</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시나리오의</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여러</a:t>
            </a:r>
            <a:endParaRPr lang="en-US" altLang="ko-KR" sz="16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600" b="0" cap="none" dirty="0" err="1">
                <a:solidFill>
                  <a:schemeClr val="tx2">
                    <a:lumMod val="65000"/>
                    <a:lumOff val="35000"/>
                  </a:schemeClr>
                </a:solidFill>
                <a:latin typeface="맑은 고딕" charset="0"/>
                <a:ea typeface="맑은 고딕" charset="0"/>
              </a:rPr>
              <a:t>시점에서</a:t>
            </a:r>
            <a:r>
              <a:rPr lang="en-US" altLang="ko-KR" sz="1600" b="0" cap="none" dirty="0">
                <a:solidFill>
                  <a:schemeClr val="tx2">
                    <a:lumMod val="65000"/>
                    <a:lumOff val="35000"/>
                  </a:schemeClr>
                </a:solidFill>
                <a:latin typeface="맑은 고딕" charset="0"/>
                <a:ea typeface="맑은 고딕" charset="0"/>
              </a:rPr>
              <a:t>(예를 들면, 새로운 판매가 시작될 떄나 새로운 판매 품목이 추가될 때), 장착될 수 있는 </a:t>
            </a:r>
            <a:r>
              <a:rPr lang="en-US" altLang="ko-KR" sz="1600" b="0" cap="none" dirty="0" err="1">
                <a:solidFill>
                  <a:schemeClr val="tx2">
                    <a:lumMod val="65000"/>
                    <a:lumOff val="35000"/>
                  </a:schemeClr>
                </a:solidFill>
                <a:latin typeface="맑은 고딕" charset="0"/>
                <a:ea typeface="맑은 고딕" charset="0"/>
              </a:rPr>
              <a:t>비즈니스</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규칙이</a:t>
            </a:r>
            <a:r>
              <a:rPr lang="en-US" altLang="ko-KR" sz="1600" b="0" cap="none" dirty="0">
                <a:solidFill>
                  <a:schemeClr val="tx2">
                    <a:lumMod val="65000"/>
                    <a:lumOff val="35000"/>
                  </a:schemeClr>
                </a:solidFill>
                <a:latin typeface="맑은 고딕" charset="0"/>
                <a:ea typeface="맑은 고딕" charset="0"/>
              </a:rPr>
              <a:t> 적용될 수 </a:t>
            </a:r>
            <a:r>
              <a:rPr lang="en-US" altLang="ko-KR" sz="1600" b="0" cap="none" dirty="0" err="1">
                <a:solidFill>
                  <a:schemeClr val="tx2">
                    <a:lumMod val="65000"/>
                    <a:lumOff val="35000"/>
                  </a:schemeClr>
                </a:solidFill>
                <a:latin typeface="맑은 고딕" charset="0"/>
                <a:ea typeface="맑은 고딕" charset="0"/>
              </a:rPr>
              <a:t>있다</a:t>
            </a:r>
            <a:r>
              <a:rPr lang="en-US" altLang="ko-KR" sz="1600" b="0" cap="none" dirty="0">
                <a:solidFill>
                  <a:schemeClr val="tx2">
                    <a:lumMod val="65000"/>
                    <a:lumOff val="35000"/>
                  </a:schemeClr>
                </a:solidFill>
                <a:latin typeface="맑은 고딕" charset="0"/>
                <a:ea typeface="맑은 고딕" charset="0"/>
              </a:rPr>
              <a:t>.</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2000" b="0" cap="none" dirty="0" err="1">
                <a:solidFill>
                  <a:schemeClr val="tx2">
                    <a:lumMod val="65000"/>
                    <a:lumOff val="35000"/>
                  </a:schemeClr>
                </a:solidFill>
                <a:latin typeface="맑은 고딕" charset="0"/>
                <a:ea typeface="맑은 고딕" charset="0"/>
              </a:rPr>
              <a:t>형상성</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여러 고객들은 무거운(thick) 클라이언트 vs. 가벼운(thin) 클라이언트, 2-티어(tier)의 물리적 계층 vs. N-티어의 물리적 </a:t>
            </a:r>
            <a:r>
              <a:rPr lang="en-US" altLang="ko-KR" sz="1600" b="0" cap="none" dirty="0" err="1">
                <a:solidFill>
                  <a:schemeClr val="tx2">
                    <a:lumMod val="65000"/>
                    <a:lumOff val="35000"/>
                  </a:schemeClr>
                </a:solidFill>
                <a:latin typeface="맑은 고딕" charset="0"/>
                <a:ea typeface="맑은 고딕" charset="0"/>
              </a:rPr>
              <a:t>계층</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등과</a:t>
            </a:r>
            <a:endParaRPr lang="en-US" altLang="ko-KR" sz="16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600" b="0" cap="none" dirty="0" err="1">
                <a:solidFill>
                  <a:schemeClr val="tx2">
                    <a:lumMod val="65000"/>
                    <a:lumOff val="35000"/>
                  </a:schemeClr>
                </a:solidFill>
                <a:latin typeface="맑은 고딕" charset="0"/>
                <a:ea typeface="맑은 고딕" charset="0"/>
              </a:rPr>
              <a:t>같은</a:t>
            </a:r>
            <a:r>
              <a:rPr lang="en-US" altLang="ko-KR" sz="1600" b="0" cap="none" dirty="0">
                <a:solidFill>
                  <a:schemeClr val="tx2">
                    <a:lumMod val="65000"/>
                    <a:lumOff val="35000"/>
                  </a:schemeClr>
                </a:solidFill>
                <a:latin typeface="맑은 고딕" charset="0"/>
                <a:ea typeface="맑은 고딕" charset="0"/>
              </a:rPr>
              <a:t> 사용하는 POS 시스템에 대한 다양한 네트워크 형상을 요구할 것이다. 게다가 고객들은 비즈니스나 성능에 대한 요구사</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1501477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title"/>
          </p:nvPr>
        </p:nvSpPr>
        <p:spPr>
          <a:prstGeom prst="rect">
            <a:avLst/>
          </a:prstGeom>
        </p:spPr>
        <p:txBody>
          <a:bodyPr vert="horz" wrap="square" lIns="91440" tIns="45720" rIns="91440" bIns="45720" anchor="ctr">
            <a:normAutofit/>
          </a:bodyPr>
          <a:lstStyle/>
          <a:p>
            <a:pPr marL="0" indent="0" algn="l"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목차</a:t>
            </a:r>
            <a:endParaRPr lang="ko-KR" altLang="en-US" sz="4000" b="1" cap="all" dirty="0">
              <a:solidFill>
                <a:schemeClr val="accent1">
                  <a:lumMod val="90000"/>
                  <a:lumOff val="0"/>
                </a:schemeClr>
              </a:solidFill>
              <a:latin typeface="맑은 고딕" charset="0"/>
              <a:ea typeface="맑은 고딕" charset="0"/>
            </a:endParaRPr>
          </a:p>
        </p:txBody>
      </p:sp>
      <p:sp>
        <p:nvSpPr>
          <p:cNvPr id="3" name="텍스트 개체 틀 2"/>
          <p:cNvSpPr txBox="1">
            <a:spLocks noGrp="1"/>
          </p:cNvSpPr>
          <p:nvPr>
            <p:ph type="body" idx="1"/>
          </p:nvPr>
        </p:nvSpPr>
        <p:spPr>
          <a:prstGeom prst="rect">
            <a:avLst/>
          </a:prstGeom>
          <a:ln w="38100" cap="sq" cmpd="sng">
            <a:solidFill>
              <a:schemeClr val="tx1">
                <a:lumMod val="50000"/>
                <a:lumOff val="50000"/>
                <a:alpha val="100000"/>
              </a:schemeClr>
            </a:solidFill>
            <a:prstDash val="solid"/>
            <a:round/>
          </a:ln>
        </p:spPr>
        <p:txBody>
          <a:bodyPr vert="horz" wrap="square" lIns="91440" tIns="45720" rIns="91440" bIns="45720" numCol="1" anchor="t">
            <a:noAutofit/>
          </a:bodyPr>
          <a:lstStyle/>
          <a:p>
            <a:pPr marL="0" indent="0" algn="l" defTabSz="914400" fontAlgn="auto">
              <a:lnSpc>
                <a:spcPct val="50000"/>
              </a:lnSpc>
              <a:spcBef>
                <a:spcPts val="1400"/>
              </a:spcBef>
              <a:spcAft>
                <a:spcPts val="0"/>
              </a:spcAft>
              <a:buFontTx/>
              <a:buNone/>
            </a:pPr>
            <a:endParaRPr lang="en-US" altLang="ko-KR" sz="2000" b="0" cap="none" dirty="0">
              <a:solidFill>
                <a:schemeClr val="tx2">
                  <a:lumMod val="75000"/>
                  <a:lumOff val="2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2000" b="0" cap="none" dirty="0" err="1">
                <a:solidFill>
                  <a:schemeClr val="tx2">
                    <a:lumMod val="75000"/>
                    <a:lumOff val="25000"/>
                  </a:schemeClr>
                </a:solidFill>
                <a:latin typeface="맑은 고딕" charset="0"/>
                <a:ea typeface="맑은 고딕" charset="0"/>
              </a:rPr>
              <a:t>분석</a:t>
            </a:r>
            <a:endParaRPr lang="ko-KR" altLang="en-US" sz="2000" b="0" cap="none" dirty="0">
              <a:solidFill>
                <a:schemeClr val="tx2">
                  <a:lumMod val="75000"/>
                  <a:lumOff val="25000"/>
                </a:schemeClr>
              </a:solidFill>
              <a:latin typeface="맑은 고딕" charset="0"/>
              <a:ea typeface="맑은 고딕" charset="0"/>
            </a:endParaRPr>
          </a:p>
          <a:p>
            <a:pPr marL="685800" lvl="1" indent="-182880" algn="l" defTabSz="914400" fontAlgn="auto">
              <a:lnSpc>
                <a:spcPct val="50000"/>
              </a:lnSpc>
              <a:spcBef>
                <a:spcPts val="1400"/>
              </a:spcBef>
              <a:spcAft>
                <a:spcPts val="0"/>
              </a:spcAft>
              <a:buClr>
                <a:srgbClr val="404040"/>
              </a:buClr>
              <a:buSzPct val="80000"/>
              <a:buFont typeface="Corbel"/>
              <a:buChar char="•"/>
            </a:pPr>
            <a:r>
              <a:rPr lang="en-US" altLang="ko-KR" sz="1400" b="0" cap="none" dirty="0">
                <a:solidFill>
                  <a:schemeClr val="tx2">
                    <a:lumMod val="75000"/>
                    <a:lumOff val="25000"/>
                  </a:schemeClr>
                </a:solidFill>
                <a:latin typeface="맑은 고딕" charset="0"/>
                <a:ea typeface="맑은 고딕" charset="0"/>
                <a:hlinkClick r:id="rId2" action="ppaction://hlinksldjump"/>
              </a:rPr>
              <a:t>비전</a:t>
            </a:r>
            <a:endParaRPr lang="ko-KR" altLang="en-US" sz="1400" b="0" cap="none" dirty="0">
              <a:solidFill>
                <a:schemeClr val="tx2">
                  <a:lumMod val="75000"/>
                  <a:lumOff val="25000"/>
                </a:schemeClr>
              </a:solidFill>
              <a:latin typeface="맑은 고딕" charset="0"/>
              <a:ea typeface="맑은 고딕" charset="0"/>
            </a:endParaRPr>
          </a:p>
          <a:p>
            <a:pPr marL="685800" lvl="1" indent="-182880" algn="l" defTabSz="914400" fontAlgn="auto">
              <a:lnSpc>
                <a:spcPct val="50000"/>
              </a:lnSpc>
              <a:spcBef>
                <a:spcPts val="1400"/>
              </a:spcBef>
              <a:spcAft>
                <a:spcPts val="0"/>
              </a:spcAft>
              <a:buClr>
                <a:srgbClr val="404040"/>
              </a:buClr>
              <a:buSzPct val="80000"/>
              <a:buFont typeface="Corbel"/>
              <a:buChar char="•"/>
            </a:pPr>
            <a:r>
              <a:rPr lang="en-US" altLang="ko-KR" sz="1400" b="0" cap="none" dirty="0">
                <a:solidFill>
                  <a:schemeClr val="tx2">
                    <a:lumMod val="75000"/>
                    <a:lumOff val="25000"/>
                  </a:schemeClr>
                </a:solidFill>
                <a:latin typeface="맑은 고딕" charset="0"/>
                <a:ea typeface="맑은 고딕" charset="0"/>
              </a:rPr>
              <a:t>유스케이스</a:t>
            </a:r>
            <a:endParaRPr lang="ko-KR" altLang="en-US" sz="1400" b="0" cap="none" dirty="0">
              <a:solidFill>
                <a:schemeClr val="tx2">
                  <a:lumMod val="75000"/>
                  <a:lumOff val="25000"/>
                </a:schemeClr>
              </a:solidFill>
              <a:latin typeface="맑은 고딕" charset="0"/>
              <a:ea typeface="맑은 고딕" charset="0"/>
            </a:endParaRPr>
          </a:p>
          <a:p>
            <a:pPr marL="457200" indent="0" algn="l" defTabSz="914400" fontAlgn="auto">
              <a:lnSpc>
                <a:spcPct val="5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     - </a:t>
            </a:r>
            <a:r>
              <a:rPr lang="en-US" altLang="ko-KR" sz="1400" b="0" cap="none" dirty="0">
                <a:solidFill>
                  <a:schemeClr val="tx2">
                    <a:lumMod val="75000"/>
                    <a:lumOff val="25000"/>
                  </a:schemeClr>
                </a:solidFill>
                <a:latin typeface="맑은 고딕" charset="0"/>
                <a:ea typeface="맑은 고딕" charset="0"/>
                <a:hlinkClick r:id="rId3" action="ppaction://hlinksldjump"/>
              </a:rPr>
              <a:t>유스케이스 다이어그램</a:t>
            </a:r>
            <a:endParaRPr lang="ko-KR" altLang="en-US" sz="1400" b="0" cap="none" dirty="0">
              <a:solidFill>
                <a:schemeClr val="tx2">
                  <a:lumMod val="75000"/>
                  <a:lumOff val="25000"/>
                </a:schemeClr>
              </a:solidFill>
              <a:latin typeface="맑은 고딕" charset="0"/>
              <a:ea typeface="맑은 고딕" charset="0"/>
            </a:endParaRPr>
          </a:p>
          <a:p>
            <a:pPr marL="457200" indent="0" algn="l" defTabSz="914400" fontAlgn="auto">
              <a:lnSpc>
                <a:spcPct val="5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     - </a:t>
            </a:r>
            <a:r>
              <a:rPr lang="en-US" altLang="ko-KR" sz="1400" b="0" cap="none" dirty="0">
                <a:solidFill>
                  <a:schemeClr val="tx2">
                    <a:lumMod val="75000"/>
                    <a:lumOff val="25000"/>
                  </a:schemeClr>
                </a:solidFill>
                <a:latin typeface="맑은 고딕" charset="0"/>
                <a:ea typeface="맑은 고딕" charset="0"/>
                <a:hlinkClick r:id="rId4" action="ppaction://hlinksldjump"/>
              </a:rPr>
              <a:t>UC</a:t>
            </a:r>
            <a:endParaRPr lang="ko-KR" altLang="en-US" sz="1400" b="0" cap="none" dirty="0">
              <a:solidFill>
                <a:schemeClr val="tx2">
                  <a:lumMod val="75000"/>
                  <a:lumOff val="25000"/>
                </a:schemeClr>
              </a:solidFill>
              <a:latin typeface="맑은 고딕" charset="0"/>
              <a:ea typeface="맑은 고딕" charset="0"/>
            </a:endParaRPr>
          </a:p>
          <a:p>
            <a:pPr marL="457200" indent="0" algn="l" defTabSz="914400" fontAlgn="auto">
              <a:lnSpc>
                <a:spcPct val="5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     - </a:t>
            </a:r>
            <a:r>
              <a:rPr lang="en-US" altLang="ko-KR" sz="1400" b="0" cap="none" dirty="0">
                <a:solidFill>
                  <a:schemeClr val="tx2">
                    <a:lumMod val="75000"/>
                    <a:lumOff val="25000"/>
                  </a:schemeClr>
                </a:solidFill>
                <a:latin typeface="맑은 고딕" charset="0"/>
                <a:ea typeface="맑은 고딕" charset="0"/>
                <a:hlinkClick r:id="rId5" action="ppaction://hlinksldjump"/>
              </a:rPr>
              <a:t>보충 명세서</a:t>
            </a:r>
            <a:endParaRPr lang="ko-KR" altLang="en-US" sz="1400" b="0" cap="none" dirty="0">
              <a:solidFill>
                <a:schemeClr val="tx2">
                  <a:lumMod val="75000"/>
                  <a:lumOff val="25000"/>
                </a:schemeClr>
              </a:solidFill>
              <a:latin typeface="맑은 고딕" charset="0"/>
              <a:ea typeface="맑은 고딕" charset="0"/>
            </a:endParaRPr>
          </a:p>
          <a:p>
            <a:pPr marL="457200" indent="0" algn="l" defTabSz="914400" fontAlgn="auto">
              <a:lnSpc>
                <a:spcPct val="5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     - </a:t>
            </a:r>
            <a:r>
              <a:rPr lang="en-US" altLang="ko-KR" sz="1400" b="0" cap="none" dirty="0">
                <a:solidFill>
                  <a:schemeClr val="tx2">
                    <a:lumMod val="75000"/>
                    <a:lumOff val="25000"/>
                  </a:schemeClr>
                </a:solidFill>
                <a:latin typeface="맑은 고딕" charset="0"/>
                <a:ea typeface="맑은 고딕" charset="0"/>
                <a:hlinkClick r:id="rId6" action="ppaction://hlinksldjump"/>
              </a:rPr>
              <a:t>용어집</a:t>
            </a:r>
            <a:endParaRPr lang="ko-KR" altLang="en-US" sz="1400" b="0" cap="none" dirty="0">
              <a:solidFill>
                <a:schemeClr val="tx2">
                  <a:lumMod val="75000"/>
                  <a:lumOff val="25000"/>
                </a:schemeClr>
              </a:solidFill>
              <a:latin typeface="맑은 고딕" charset="0"/>
              <a:ea typeface="맑은 고딕" charset="0"/>
            </a:endParaRPr>
          </a:p>
          <a:p>
            <a:pPr marL="685800" lvl="1" indent="-182880" algn="l" defTabSz="914400" fontAlgn="auto">
              <a:lnSpc>
                <a:spcPct val="50000"/>
              </a:lnSpc>
              <a:spcBef>
                <a:spcPts val="1400"/>
              </a:spcBef>
              <a:spcAft>
                <a:spcPts val="0"/>
              </a:spcAft>
              <a:buClr>
                <a:srgbClr val="404040"/>
              </a:buClr>
              <a:buSzPct val="80000"/>
              <a:buFont typeface="Corbel"/>
              <a:buChar char="•"/>
            </a:pPr>
            <a:r>
              <a:rPr lang="en-US" altLang="ko-KR" sz="1400" b="0" cap="none" dirty="0" err="1">
                <a:solidFill>
                  <a:schemeClr val="tx2">
                    <a:lumMod val="75000"/>
                    <a:lumOff val="25000"/>
                  </a:schemeClr>
                </a:solidFill>
                <a:latin typeface="맑은 고딕" charset="0"/>
                <a:ea typeface="맑은 고딕" charset="0"/>
                <a:hlinkClick r:id="rId7" action="ppaction://hlinksldjump"/>
              </a:rPr>
              <a:t>도메인</a:t>
            </a:r>
            <a:r>
              <a:rPr lang="en-US" altLang="ko-KR" sz="1400" b="0" cap="none" dirty="0">
                <a:solidFill>
                  <a:schemeClr val="tx2">
                    <a:lumMod val="75000"/>
                    <a:lumOff val="25000"/>
                  </a:schemeClr>
                </a:solidFill>
                <a:latin typeface="맑은 고딕" charset="0"/>
                <a:ea typeface="맑은 고딕" charset="0"/>
                <a:hlinkClick r:id="rId7" action="ppaction://hlinksldjump"/>
              </a:rPr>
              <a:t> </a:t>
            </a:r>
            <a:r>
              <a:rPr lang="en-US" altLang="ko-KR" sz="1400" b="0" cap="none" dirty="0" err="1">
                <a:solidFill>
                  <a:schemeClr val="tx2">
                    <a:lumMod val="75000"/>
                    <a:lumOff val="25000"/>
                  </a:schemeClr>
                </a:solidFill>
                <a:latin typeface="맑은 고딕" charset="0"/>
                <a:ea typeface="맑은 고딕" charset="0"/>
                <a:hlinkClick r:id="rId7" action="ppaction://hlinksldjump"/>
              </a:rPr>
              <a:t>모델</a:t>
            </a:r>
            <a:endParaRPr lang="en-US" altLang="ko-KR" sz="1400" b="0" cap="none" dirty="0">
              <a:solidFill>
                <a:schemeClr val="tx2">
                  <a:lumMod val="75000"/>
                  <a:lumOff val="25000"/>
                </a:schemeClr>
              </a:solidFill>
              <a:latin typeface="맑은 고딕" charset="0"/>
              <a:ea typeface="맑은 고딕" charset="0"/>
            </a:endParaRPr>
          </a:p>
          <a:p>
            <a:pPr marL="685800" lvl="1" indent="-182880" algn="l" defTabSz="914400" fontAlgn="auto">
              <a:lnSpc>
                <a:spcPct val="50000"/>
              </a:lnSpc>
              <a:spcBef>
                <a:spcPts val="1400"/>
              </a:spcBef>
              <a:spcAft>
                <a:spcPts val="0"/>
              </a:spcAft>
              <a:buClr>
                <a:srgbClr val="404040"/>
              </a:buClr>
              <a:buSzPct val="80000"/>
              <a:buFont typeface="Corbel"/>
              <a:buChar char="•"/>
            </a:pPr>
            <a:r>
              <a:rPr lang="en-US" altLang="ko-KR" sz="1400" b="0" cap="none" dirty="0">
                <a:solidFill>
                  <a:schemeClr val="tx2">
                    <a:lumMod val="75000"/>
                    <a:lumOff val="25000"/>
                  </a:schemeClr>
                </a:solidFill>
                <a:latin typeface="맑은 고딕" charset="0"/>
                <a:ea typeface="맑은 고딕" charset="0"/>
                <a:hlinkClick r:id="rId8" action="ppaction://hlinksldjump"/>
              </a:rPr>
              <a:t>Operation Contract</a:t>
            </a:r>
            <a:endParaRPr lang="ko-KR" altLang="en-US" sz="1600" b="0" cap="none" dirty="0">
              <a:solidFill>
                <a:schemeClr val="tx2">
                  <a:lumMod val="75000"/>
                  <a:lumOff val="2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2000" b="0" cap="none" dirty="0" err="1">
                <a:solidFill>
                  <a:schemeClr val="tx2">
                    <a:lumMod val="75000"/>
                    <a:lumOff val="25000"/>
                  </a:schemeClr>
                </a:solidFill>
                <a:latin typeface="맑은 고딕" charset="0"/>
                <a:ea typeface="맑은 고딕" charset="0"/>
              </a:rPr>
              <a:t>설계</a:t>
            </a:r>
            <a:endParaRPr lang="en-US" altLang="ko-KR" sz="2000" b="0" cap="none" dirty="0">
              <a:solidFill>
                <a:schemeClr val="tx2">
                  <a:lumMod val="75000"/>
                  <a:lumOff val="25000"/>
                </a:schemeClr>
              </a:solidFill>
              <a:latin typeface="맑은 고딕" charset="0"/>
              <a:ea typeface="맑은 고딕" charset="0"/>
            </a:endParaRPr>
          </a:p>
          <a:p>
            <a:pPr lvl="1" indent="-182880">
              <a:lnSpc>
                <a:spcPct val="50000"/>
              </a:lnSpc>
              <a:spcBef>
                <a:spcPts val="1400"/>
              </a:spcBef>
              <a:buClr>
                <a:srgbClr val="404040"/>
              </a:buClr>
              <a:buSzPct val="80000"/>
              <a:buFont typeface="Corbel"/>
              <a:buChar char="•"/>
            </a:pPr>
            <a:r>
              <a:rPr lang="en-US" altLang="ko-KR" sz="1400" b="0" cap="none" dirty="0">
                <a:solidFill>
                  <a:schemeClr val="tx2">
                    <a:lumMod val="75000"/>
                    <a:lumOff val="25000"/>
                  </a:schemeClr>
                </a:solidFill>
                <a:latin typeface="맑은 고딕" charset="0"/>
                <a:ea typeface="맑은 고딕" charset="0"/>
                <a:hlinkClick r:id="rId9" action="ppaction://hlinksldjump"/>
              </a:rPr>
              <a:t>IC</a:t>
            </a:r>
            <a:endParaRPr lang="ko-KR" altLang="en-US" sz="1400" b="0" cap="none" dirty="0">
              <a:solidFill>
                <a:schemeClr val="tx2">
                  <a:lumMod val="75000"/>
                  <a:lumOff val="25000"/>
                </a:schemeClr>
              </a:solidFill>
              <a:latin typeface="맑은 고딕" charset="0"/>
              <a:ea typeface="맑은 고딕" charset="0"/>
            </a:endParaRPr>
          </a:p>
          <a:p>
            <a:pPr lvl="1" indent="-182880">
              <a:lnSpc>
                <a:spcPct val="50000"/>
              </a:lnSpc>
              <a:spcBef>
                <a:spcPts val="1400"/>
              </a:spcBef>
              <a:buClr>
                <a:srgbClr val="404040"/>
              </a:buClr>
              <a:buSzPct val="80000"/>
              <a:buFont typeface="Corbel"/>
              <a:buChar char="•"/>
            </a:pPr>
            <a:r>
              <a:rPr lang="en-US" altLang="ko-KR" sz="1400" b="0" cap="none" dirty="0">
                <a:solidFill>
                  <a:schemeClr val="tx2">
                    <a:lumMod val="75000"/>
                    <a:lumOff val="25000"/>
                  </a:schemeClr>
                </a:solidFill>
                <a:latin typeface="맑은 고딕" charset="0"/>
                <a:ea typeface="맑은 고딕" charset="0"/>
                <a:hlinkClick r:id="rId10" action="ppaction://hlinksldjump"/>
              </a:rPr>
              <a:t>CD</a:t>
            </a:r>
            <a:endParaRPr lang="en-US" altLang="ko-KR" sz="2000" b="0" cap="none" dirty="0">
              <a:solidFill>
                <a:schemeClr val="tx2">
                  <a:lumMod val="75000"/>
                  <a:lumOff val="2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ko-KR" altLang="en-US" sz="2000" dirty="0">
                <a:solidFill>
                  <a:schemeClr val="tx2">
                    <a:lumMod val="75000"/>
                    <a:lumOff val="25000"/>
                  </a:schemeClr>
                </a:solidFill>
                <a:latin typeface="맑은 고딕" charset="0"/>
                <a:ea typeface="맑은 고딕" charset="0"/>
              </a:rPr>
              <a:t>구현</a:t>
            </a:r>
            <a:endParaRPr lang="en-US" altLang="ko-KR" sz="2000" dirty="0">
              <a:solidFill>
                <a:schemeClr val="tx2">
                  <a:lumMod val="75000"/>
                  <a:lumOff val="25000"/>
                </a:schemeClr>
              </a:solidFill>
              <a:latin typeface="맑은 고딕" charset="0"/>
              <a:ea typeface="맑은 고딕" charset="0"/>
            </a:endParaRPr>
          </a:p>
          <a:p>
            <a:pPr lvl="1" indent="-182880">
              <a:lnSpc>
                <a:spcPct val="50000"/>
              </a:lnSpc>
              <a:spcBef>
                <a:spcPts val="1400"/>
              </a:spcBef>
              <a:buClr>
                <a:srgbClr val="404040"/>
              </a:buClr>
              <a:buSzPct val="80000"/>
              <a:buFont typeface="Corbel"/>
              <a:buChar char="•"/>
            </a:pPr>
            <a:r>
              <a:rPr lang="ko-KR" altLang="en-US" sz="1600" dirty="0">
                <a:solidFill>
                  <a:schemeClr val="tx2">
                    <a:lumMod val="75000"/>
                    <a:lumOff val="25000"/>
                  </a:schemeClr>
                </a:solidFill>
                <a:latin typeface="맑은 고딕" charset="0"/>
                <a:ea typeface="맑은 고딕" charset="0"/>
                <a:hlinkClick r:id="rId11" action="ppaction://hlinksldjump"/>
              </a:rPr>
              <a:t>소</a:t>
            </a:r>
            <a:r>
              <a:rPr lang="ko-KR" altLang="en-US" sz="1400" dirty="0">
                <a:solidFill>
                  <a:schemeClr val="tx2">
                    <a:lumMod val="75000"/>
                    <a:lumOff val="25000"/>
                  </a:schemeClr>
                </a:solidFill>
                <a:latin typeface="맑은 고딕" charset="0"/>
                <a:ea typeface="맑은 고딕" charset="0"/>
                <a:hlinkClick r:id="rId11" action="ppaction://hlinksldjump"/>
              </a:rPr>
              <a:t>스코드</a:t>
            </a:r>
            <a:endParaRPr lang="en-US" altLang="ko-KR" sz="1400" dirty="0">
              <a:solidFill>
                <a:schemeClr val="tx2">
                  <a:lumMod val="75000"/>
                  <a:lumOff val="25000"/>
                </a:schemeClr>
              </a:solidFill>
              <a:latin typeface="맑은 고딕" charset="0"/>
              <a:ea typeface="맑은 고딕" charset="0"/>
            </a:endParaRPr>
          </a:p>
          <a:p>
            <a:pPr lvl="1" indent="-182880">
              <a:lnSpc>
                <a:spcPct val="50000"/>
              </a:lnSpc>
              <a:spcBef>
                <a:spcPts val="1400"/>
              </a:spcBef>
              <a:buClr>
                <a:srgbClr val="404040"/>
              </a:buClr>
              <a:buSzPct val="80000"/>
              <a:buFont typeface="Corbel"/>
              <a:buChar char="•"/>
            </a:pPr>
            <a:r>
              <a:rPr lang="en-US" altLang="ko-KR" sz="1400" b="0" cap="none" dirty="0">
                <a:solidFill>
                  <a:schemeClr val="tx2">
                    <a:lumMod val="75000"/>
                    <a:lumOff val="25000"/>
                  </a:schemeClr>
                </a:solidFill>
                <a:latin typeface="맑은 고딕" charset="0"/>
                <a:ea typeface="맑은 고딕" charset="0"/>
                <a:hlinkClick r:id="rId12" action="ppaction://hlinksldjump"/>
              </a:rPr>
              <a:t>Junit Test</a:t>
            </a:r>
            <a:endParaRPr lang="en-US" altLang="ko-KR" sz="1400" b="0" cap="none" dirty="0">
              <a:solidFill>
                <a:schemeClr val="tx2">
                  <a:lumMod val="75000"/>
                  <a:lumOff val="25000"/>
                </a:schemeClr>
              </a:solidFill>
              <a:latin typeface="맑은 고딕" charset="0"/>
              <a:ea typeface="맑은 고딕" charset="0"/>
            </a:endParaRPr>
          </a:p>
          <a:p>
            <a:pPr lvl="1" indent="-182880">
              <a:lnSpc>
                <a:spcPct val="50000"/>
              </a:lnSpc>
              <a:spcBef>
                <a:spcPts val="1400"/>
              </a:spcBef>
              <a:buClr>
                <a:srgbClr val="404040"/>
              </a:buClr>
              <a:buSzPct val="80000"/>
              <a:buFont typeface="Corbel"/>
              <a:buChar char="•"/>
            </a:pPr>
            <a:r>
              <a:rPr lang="ko-KR" altLang="en-US" sz="1400" dirty="0">
                <a:solidFill>
                  <a:schemeClr val="tx2">
                    <a:lumMod val="75000"/>
                    <a:lumOff val="25000"/>
                  </a:schemeClr>
                </a:solidFill>
                <a:latin typeface="맑은 고딕" charset="0"/>
                <a:ea typeface="맑은 고딕" charset="0"/>
                <a:hlinkClick r:id="rId13" action="ppaction://hlinksldjump"/>
              </a:rPr>
              <a:t>실행예시동영상</a:t>
            </a:r>
            <a:endParaRPr lang="en-US" altLang="ko-KR" sz="1400" b="0" cap="none" dirty="0">
              <a:solidFill>
                <a:schemeClr val="tx2">
                  <a:lumMod val="75000"/>
                  <a:lumOff val="2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endParaRPr lang="en-US" altLang="ko-KR" sz="1400" b="0" cap="none" dirty="0">
              <a:solidFill>
                <a:schemeClr val="tx2">
                  <a:lumMod val="75000"/>
                  <a:lumOff val="25000"/>
                </a:schemeClr>
              </a:solidFill>
              <a:latin typeface="맑은 고딕" charset="0"/>
              <a:ea typeface="맑은 고딕" charset="0"/>
            </a:endParaRPr>
          </a:p>
        </p:txBody>
      </p:sp>
    </p:spTree>
    <p:extLst>
      <p:ext uri="{BB962C8B-B14F-4D97-AF65-F5344CB8AC3E}">
        <p14:creationId xmlns:p14="http://schemas.microsoft.com/office/powerpoint/2010/main" val="711208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보충명세서</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2" name="텍스트 개체 틀 1"/>
          <p:cNvSpPr txBox="1">
            <a:spLocks noGrp="1"/>
          </p:cNvSpPr>
          <p:nvPr>
            <p:ph type="body" idx="1"/>
          </p:nvPr>
        </p:nvSpPr>
        <p:spPr>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92500" lnSpcReduction="20000"/>
          </a:bodyPr>
          <a:lstStyle/>
          <a:p>
            <a:pPr marL="0" indent="0" algn="l" defTabSz="914400" fontAlgn="auto">
              <a:lnSpc>
                <a:spcPct val="90000"/>
              </a:lnSpc>
              <a:spcBef>
                <a:spcPts val="1400"/>
              </a:spcBef>
              <a:spcAft>
                <a:spcPts val="0"/>
              </a:spcAft>
              <a:buFontTx/>
              <a:buNone/>
            </a:pPr>
            <a:endParaRPr lang="en-US" altLang="ko-KR"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500" b="0" cap="none" dirty="0" err="1">
                <a:solidFill>
                  <a:schemeClr val="tx2">
                    <a:lumMod val="65000"/>
                    <a:lumOff val="35000"/>
                  </a:schemeClr>
                </a:solidFill>
                <a:latin typeface="맑은 고딕" charset="0"/>
                <a:ea typeface="맑은 고딕" charset="0"/>
              </a:rPr>
              <a:t>항을</a:t>
            </a:r>
            <a:r>
              <a:rPr lang="en-US" altLang="ko-KR" sz="1500" b="0" cap="none" dirty="0">
                <a:solidFill>
                  <a:schemeClr val="tx2">
                    <a:lumMod val="65000"/>
                    <a:lumOff val="35000"/>
                  </a:schemeClr>
                </a:solidFill>
                <a:latin typeface="맑은 고딕" charset="0"/>
                <a:ea typeface="맑은 고딕" charset="0"/>
              </a:rPr>
              <a:t> 반영하기 위해 이 형상들을 수정하기 원할 것이다. 따라서 시스템은 이러한 요구를 반영하기 위해 어느 정도 </a:t>
            </a:r>
            <a:r>
              <a:rPr lang="en-US" altLang="ko-KR" sz="1500" b="0" cap="none" dirty="0" err="1">
                <a:solidFill>
                  <a:schemeClr val="tx2">
                    <a:lumMod val="65000"/>
                    <a:lumOff val="35000"/>
                  </a:schemeClr>
                </a:solidFill>
                <a:latin typeface="맑은 고딕" charset="0"/>
                <a:ea typeface="맑은 고딕" charset="0"/>
              </a:rPr>
              <a:t>유연하게</a:t>
            </a:r>
            <a:r>
              <a:rPr lang="en-US" altLang="ko-KR" sz="1500" b="0" cap="none" dirty="0">
                <a:solidFill>
                  <a:schemeClr val="tx2">
                    <a:lumMod val="65000"/>
                    <a:lumOff val="35000"/>
                  </a:schemeClr>
                </a:solidFill>
                <a:latin typeface="맑은 고딕" charset="0"/>
                <a:ea typeface="맑은 고딕" charset="0"/>
              </a:rPr>
              <a:t> 형</a:t>
            </a:r>
          </a:p>
          <a:p>
            <a:pPr marL="0" indent="0" algn="l" defTabSz="914400" fontAlgn="auto">
              <a:lnSpc>
                <a:spcPct val="70000"/>
              </a:lnSpc>
              <a:spcBef>
                <a:spcPts val="1400"/>
              </a:spcBef>
              <a:spcAft>
                <a:spcPts val="0"/>
              </a:spcAft>
              <a:buFontTx/>
              <a:buNone/>
            </a:pPr>
            <a:r>
              <a:rPr lang="en-US" altLang="ko-KR" sz="1500" b="0" cap="none" dirty="0" err="1">
                <a:solidFill>
                  <a:schemeClr val="tx2">
                    <a:lumMod val="65000"/>
                    <a:lumOff val="35000"/>
                  </a:schemeClr>
                </a:solidFill>
                <a:latin typeface="맑은 고딕" charset="0"/>
                <a:ea typeface="맑은 고딕" charset="0"/>
              </a:rPr>
              <a:t>상화할</a:t>
            </a:r>
            <a:r>
              <a:rPr lang="en-US" altLang="ko-KR" sz="1500" b="0" cap="none" dirty="0">
                <a:solidFill>
                  <a:schemeClr val="tx2">
                    <a:lumMod val="65000"/>
                    <a:lumOff val="35000"/>
                  </a:schemeClr>
                </a:solidFill>
                <a:latin typeface="맑은 고딕" charset="0"/>
                <a:ea typeface="맑은 고딕" charset="0"/>
              </a:rPr>
              <a:t> 수 </a:t>
            </a:r>
            <a:r>
              <a:rPr lang="en-US" altLang="ko-KR" sz="1500" b="0" cap="none" dirty="0" err="1">
                <a:solidFill>
                  <a:schemeClr val="tx2">
                    <a:lumMod val="65000"/>
                    <a:lumOff val="35000"/>
                  </a:schemeClr>
                </a:solidFill>
                <a:latin typeface="맑은 고딕" charset="0"/>
                <a:ea typeface="맑은 고딕" charset="0"/>
              </a:rPr>
              <a:t>있어야</a:t>
            </a:r>
            <a:r>
              <a:rPr lang="en-US" altLang="ko-KR" sz="1500" b="0" cap="none" dirty="0">
                <a:solidFill>
                  <a:schemeClr val="tx2">
                    <a:lumMod val="65000"/>
                    <a:lumOff val="35000"/>
                  </a:schemeClr>
                </a:solidFill>
                <a:latin typeface="맑은 고딕" charset="0"/>
                <a:ea typeface="맑은 고딕" charset="0"/>
              </a:rPr>
              <a:t> 한다. 유연성의 범위와 정도 및 이를 위한 노력에 대한 분석이 더 필요하다.</a:t>
            </a: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2200" b="0" cap="none" dirty="0">
                <a:solidFill>
                  <a:schemeClr val="tx2">
                    <a:lumMod val="65000"/>
                    <a:lumOff val="35000"/>
                  </a:schemeClr>
                </a:solidFill>
                <a:latin typeface="맑은 고딕" charset="0"/>
                <a:ea typeface="맑은 고딕" charset="0"/>
              </a:rPr>
              <a:t>구현 제약사항</a:t>
            </a: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500" b="0" cap="none" dirty="0">
                <a:solidFill>
                  <a:schemeClr val="tx2">
                    <a:lumMod val="65000"/>
                    <a:lumOff val="35000"/>
                  </a:schemeClr>
                </a:solidFill>
                <a:latin typeface="맑은 고딕" charset="0"/>
                <a:ea typeface="맑은 고딕" charset="0"/>
              </a:rPr>
              <a:t>NextGen 관리자들은 자바 기술 솔루션을 주장했다. 이는 자바가 개발하기 용이하고 장기간의 이식성과 지원성을 높일 수 </a:t>
            </a:r>
            <a:r>
              <a:rPr lang="en-US" altLang="ko-KR" sz="1500" b="0" cap="none" dirty="0" err="1">
                <a:solidFill>
                  <a:schemeClr val="tx2">
                    <a:lumMod val="65000"/>
                    <a:lumOff val="35000"/>
                  </a:schemeClr>
                </a:solidFill>
                <a:latin typeface="맑은 고딕" charset="0"/>
                <a:ea typeface="맑은 고딕" charset="0"/>
              </a:rPr>
              <a:t>있을</a:t>
            </a:r>
            <a:r>
              <a:rPr lang="en-US" altLang="ko-KR" sz="1500" b="0" cap="none" dirty="0">
                <a:solidFill>
                  <a:schemeClr val="tx2">
                    <a:lumMod val="65000"/>
                    <a:lumOff val="35000"/>
                  </a:schemeClr>
                </a:solidFill>
                <a:latin typeface="맑은 고딕" charset="0"/>
                <a:ea typeface="맑은 고딕" charset="0"/>
              </a:rPr>
              <a:t> </a:t>
            </a:r>
          </a:p>
          <a:p>
            <a:pPr marL="0" indent="0" algn="l" defTabSz="914400" fontAlgn="auto">
              <a:lnSpc>
                <a:spcPct val="70000"/>
              </a:lnSpc>
              <a:spcBef>
                <a:spcPts val="1400"/>
              </a:spcBef>
              <a:spcAft>
                <a:spcPts val="0"/>
              </a:spcAft>
              <a:buFontTx/>
              <a:buNone/>
            </a:pPr>
            <a:r>
              <a:rPr lang="en-US" altLang="ko-KR" sz="1500" b="0" cap="none" dirty="0" err="1">
                <a:solidFill>
                  <a:schemeClr val="tx2">
                    <a:lumMod val="65000"/>
                    <a:lumOff val="35000"/>
                  </a:schemeClr>
                </a:solidFill>
                <a:latin typeface="맑은 고딕" charset="0"/>
                <a:ea typeface="맑은 고딕" charset="0"/>
              </a:rPr>
              <a:t>것이라고</a:t>
            </a:r>
            <a:r>
              <a:rPr lang="en-US" altLang="ko-KR" sz="1500" b="0" cap="none" dirty="0">
                <a:solidFill>
                  <a:schemeClr val="tx2">
                    <a:lumMod val="65000"/>
                    <a:lumOff val="35000"/>
                  </a:schemeClr>
                </a:solidFill>
                <a:latin typeface="맑은 고딕" charset="0"/>
                <a:ea typeface="맑은 고딕" charset="0"/>
              </a:rPr>
              <a:t> </a:t>
            </a:r>
            <a:r>
              <a:rPr lang="en-US" altLang="ko-KR" sz="1500" b="0" cap="none" dirty="0" err="1">
                <a:solidFill>
                  <a:schemeClr val="tx2">
                    <a:lumMod val="65000"/>
                    <a:lumOff val="35000"/>
                  </a:schemeClr>
                </a:solidFill>
                <a:latin typeface="맑은 고딕" charset="0"/>
                <a:ea typeface="맑은 고딕" charset="0"/>
              </a:rPr>
              <a:t>예상되기</a:t>
            </a:r>
            <a:r>
              <a:rPr lang="en-US" altLang="ko-KR" sz="1500" b="0" cap="none" dirty="0">
                <a:solidFill>
                  <a:schemeClr val="tx2">
                    <a:lumMod val="65000"/>
                    <a:lumOff val="35000"/>
                  </a:schemeClr>
                </a:solidFill>
                <a:latin typeface="맑은 고딕" charset="0"/>
                <a:ea typeface="맑은 고딕" charset="0"/>
              </a:rPr>
              <a:t> </a:t>
            </a:r>
            <a:r>
              <a:rPr lang="en-US" altLang="ko-KR" sz="1500" b="0" cap="none" dirty="0" err="1">
                <a:solidFill>
                  <a:schemeClr val="tx2">
                    <a:lumMod val="65000"/>
                    <a:lumOff val="35000"/>
                  </a:schemeClr>
                </a:solidFill>
                <a:latin typeface="맑은 고딕" charset="0"/>
                <a:ea typeface="맑은 고딕" charset="0"/>
              </a:rPr>
              <a:t>때문이다</a:t>
            </a:r>
            <a:r>
              <a:rPr lang="en-US" altLang="ko-KR" sz="1500" b="0" cap="none" dirty="0">
                <a:solidFill>
                  <a:schemeClr val="tx2">
                    <a:lumMod val="65000"/>
                    <a:lumOff val="35000"/>
                  </a:schemeClr>
                </a:solidFill>
                <a:latin typeface="맑은 고딕" charset="0"/>
                <a:ea typeface="맑은 고딕" charset="0"/>
              </a:rPr>
              <a:t>.</a:t>
            </a: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2200" b="0" cap="none" dirty="0">
                <a:solidFill>
                  <a:schemeClr val="tx2">
                    <a:lumMod val="65000"/>
                    <a:lumOff val="35000"/>
                  </a:schemeClr>
                </a:solidFill>
                <a:latin typeface="맑은 고딕" charset="0"/>
                <a:ea typeface="맑은 고딕" charset="0"/>
              </a:rPr>
              <a:t>구매된 컴포넌트</a:t>
            </a: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500" b="0" cap="none" dirty="0">
                <a:solidFill>
                  <a:schemeClr val="tx2">
                    <a:lumMod val="65000"/>
                    <a:lumOff val="35000"/>
                  </a:schemeClr>
                </a:solidFill>
                <a:latin typeface="맑은 고딕" charset="0"/>
                <a:ea typeface="맑은 고딕" charset="0"/>
              </a:rPr>
              <a:t>■ 세금 계산기, 다른 나라에서도 사용 가능한 계산기를 지원해야 한다.</a:t>
            </a: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2200" b="0" cap="none" dirty="0">
                <a:solidFill>
                  <a:schemeClr val="tx2">
                    <a:lumMod val="65000"/>
                    <a:lumOff val="35000"/>
                  </a:schemeClr>
                </a:solidFill>
                <a:latin typeface="맑은 고딕" charset="0"/>
                <a:ea typeface="맑은 고딕" charset="0"/>
              </a:rPr>
              <a:t>무료 오픈 소스 컴포넌트</a:t>
            </a: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500" b="0" cap="none" dirty="0">
                <a:solidFill>
                  <a:schemeClr val="tx2">
                    <a:lumMod val="65000"/>
                    <a:lumOff val="35000"/>
                  </a:schemeClr>
                </a:solidFill>
                <a:latin typeface="맑은 고딕" charset="0"/>
                <a:ea typeface="맑은 고딕" charset="0"/>
              </a:rPr>
              <a:t>프로젝트에 무료 자바 기술 오픈 소스 컴포넌트를 최대한 많이 사용할 것을 추천한다.</a:t>
            </a: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500" b="0" cap="none" dirty="0">
                <a:solidFill>
                  <a:schemeClr val="tx2">
                    <a:lumMod val="65000"/>
                    <a:lumOff val="35000"/>
                  </a:schemeClr>
                </a:solidFill>
                <a:latin typeface="맑은 고딕" charset="0"/>
                <a:ea typeface="맑은 고딕" charset="0"/>
              </a:rPr>
              <a:t>명확하게 컴포넌트를 설계하고 선택하는 것이 아직은 시기상조일지라도, 다음과 같은 항목은 가능할 수 있다.</a:t>
            </a: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500" b="0" cap="none" dirty="0">
                <a:solidFill>
                  <a:schemeClr val="tx2">
                    <a:lumMod val="65000"/>
                    <a:lumOff val="35000"/>
                  </a:schemeClr>
                </a:solidFill>
                <a:latin typeface="맑은 고딕" charset="0"/>
                <a:ea typeface="맑은 고딕" charset="0"/>
              </a:rPr>
              <a:t>■ Jlog 로그 기록 프레임워크</a:t>
            </a: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70000"/>
              </a:lnSpc>
              <a:spcBef>
                <a:spcPts val="1400"/>
              </a:spcBef>
              <a:spcAft>
                <a:spcPts val="0"/>
              </a:spcAft>
              <a:buFontTx/>
              <a:buNone/>
            </a:pPr>
            <a:r>
              <a:rPr lang="en-US" altLang="ko-KR" sz="1500" b="0" cap="none" dirty="0">
                <a:solidFill>
                  <a:schemeClr val="tx2">
                    <a:lumMod val="65000"/>
                    <a:lumOff val="35000"/>
                  </a:schemeClr>
                </a:solidFill>
                <a:latin typeface="맑은 고딕" charset="0"/>
                <a:ea typeface="맑은 고딕" charset="0"/>
              </a:rPr>
              <a:t>■…</a:t>
            </a:r>
            <a:endParaRPr lang="ko-KR" altLang="en-US" sz="15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23181635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표 2"/>
          <p:cNvGraphicFramePr>
            <a:graphicFrameLocks noGrp="1"/>
          </p:cNvGraphicFramePr>
          <p:nvPr/>
        </p:nvGraphicFramePr>
        <p:xfrm>
          <a:off x="1336040" y="4947920"/>
          <a:ext cx="9486900" cy="1292860"/>
        </p:xfrm>
        <a:graphic>
          <a:graphicData uri="http://schemas.openxmlformats.org/drawingml/2006/table">
            <a:tbl>
              <a:tblPr firstRow="1" bandRow="1">
                <a:tableStyleId>{5C22544A-7EE6-4342-B048-85BDC9FD1C3A}</a:tableStyleId>
              </a:tblPr>
              <a:tblGrid>
                <a:gridCol w="964565">
                  <a:extLst>
                    <a:ext uri="{9D8B030D-6E8A-4147-A177-3AD203B41FA5}">
                      <a16:colId xmlns:a16="http://schemas.microsoft.com/office/drawing/2014/main" val="20000"/>
                    </a:ext>
                  </a:extLst>
                </a:gridCol>
                <a:gridCol w="3714750">
                  <a:extLst>
                    <a:ext uri="{9D8B030D-6E8A-4147-A177-3AD203B41FA5}">
                      <a16:colId xmlns:a16="http://schemas.microsoft.com/office/drawing/2014/main" val="20001"/>
                    </a:ext>
                  </a:extLst>
                </a:gridCol>
                <a:gridCol w="3700145">
                  <a:extLst>
                    <a:ext uri="{9D8B030D-6E8A-4147-A177-3AD203B41FA5}">
                      <a16:colId xmlns:a16="http://schemas.microsoft.com/office/drawing/2014/main" val="20002"/>
                    </a:ext>
                  </a:extLst>
                </a:gridCol>
                <a:gridCol w="1107440">
                  <a:extLst>
                    <a:ext uri="{9D8B030D-6E8A-4147-A177-3AD203B41FA5}">
                      <a16:colId xmlns:a16="http://schemas.microsoft.com/office/drawing/2014/main" val="20003"/>
                    </a:ext>
                  </a:extLst>
                </a:gridCol>
              </a:tblGrid>
              <a:tr h="370840">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Corbel" charset="0"/>
                          <a:ea typeface="Corbel" charset="0"/>
                        </a:rPr>
                        <a:t>ID</a:t>
                      </a:r>
                      <a:endParaRPr lang="ko-KR" altLang="en-US" sz="1800" b="1" kern="1200" dirty="0">
                        <a:solidFill>
                          <a:srgbClr val="FFFFFF"/>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규칙</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변경성</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원인</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922020">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규칙</a:t>
                      </a:r>
                      <a:r>
                        <a:rPr lang="en-US" altLang="ko-KR" sz="1800" b="0" kern="1200" dirty="0">
                          <a:solidFill>
                            <a:srgbClr val="000000"/>
                          </a:solidFill>
                          <a:latin typeface="Corbel" charset="0"/>
                          <a:ea typeface="Corbel" charset="0"/>
                        </a:rPr>
                        <a:t> 1</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구매자</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할인</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규칙</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직원</a:t>
                      </a:r>
                      <a:r>
                        <a:rPr lang="en-US" altLang="ko-KR" sz="1800" b="0" kern="1200" dirty="0">
                          <a:solidFill>
                            <a:srgbClr val="000000"/>
                          </a:solidFill>
                          <a:latin typeface="Corbel" charset="0"/>
                          <a:ea typeface="Corbel" charset="0"/>
                        </a:rPr>
                        <a:t> 20%</a:t>
                      </a:r>
                      <a:r>
                        <a:rPr lang="en-US" altLang="ko-KR" sz="1800" b="0" kern="1200" dirty="0">
                          <a:solidFill>
                            <a:srgbClr val="000000"/>
                          </a:solidFill>
                          <a:latin typeface="맑은 고딕" charset="0"/>
                          <a:ea typeface="맑은 고딕" charset="0"/>
                        </a:rPr>
                        <a:t>할인</a:t>
                      </a:r>
                      <a:endParaRPr lang="ko-KR" altLang="en-US" sz="1800" b="0" kern="1200" dirty="0">
                        <a:solidFill>
                          <a:srgbClr val="000000"/>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우수고객</a:t>
                      </a:r>
                      <a:r>
                        <a:rPr lang="en-US" altLang="ko-KR" sz="1800" b="0" kern="1200" dirty="0">
                          <a:solidFill>
                            <a:srgbClr val="000000"/>
                          </a:solidFill>
                          <a:latin typeface="Corbel" charset="0"/>
                          <a:ea typeface="Corbel" charset="0"/>
                        </a:rPr>
                        <a:t>  10% </a:t>
                      </a:r>
                      <a:r>
                        <a:rPr lang="en-US" altLang="ko-KR" sz="1800" b="0" kern="1200" dirty="0">
                          <a:solidFill>
                            <a:srgbClr val="000000"/>
                          </a:solidFill>
                          <a:latin typeface="맑은 고딕" charset="0"/>
                          <a:ea typeface="맑은 고딕" charset="0"/>
                        </a:rPr>
                        <a:t>할인</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노인</a:t>
                      </a:r>
                      <a:r>
                        <a:rPr lang="en-US" altLang="ko-KR" sz="1800" b="0" kern="1200" dirty="0">
                          <a:solidFill>
                            <a:srgbClr val="000000"/>
                          </a:solidFill>
                          <a:latin typeface="Corbel" charset="0"/>
                          <a:ea typeface="Corbel" charset="0"/>
                        </a:rPr>
                        <a:t> 15% </a:t>
                      </a:r>
                      <a:r>
                        <a:rPr lang="en-US" altLang="ko-KR" sz="1800" b="0" kern="1200" dirty="0">
                          <a:solidFill>
                            <a:srgbClr val="000000"/>
                          </a:solidFill>
                          <a:latin typeface="맑은 고딕" charset="0"/>
                          <a:ea typeface="맑은 고딕" charset="0"/>
                        </a:rPr>
                        <a:t>할인</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높음</a:t>
                      </a:r>
                      <a:r>
                        <a:rPr lang="en-US" altLang="ko-KR" sz="1800" b="0" kern="1200" dirty="0">
                          <a:solidFill>
                            <a:srgbClr val="000000"/>
                          </a:solidFill>
                          <a:latin typeface="Corbel" charset="0"/>
                          <a:ea typeface="Corbel" charset="0"/>
                        </a:rPr>
                        <a:t>.</a:t>
                      </a:r>
                      <a:endParaRPr lang="ko-KR" altLang="en-US" sz="18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각 소매상은</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서로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다른</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규칙을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사용한다</a:t>
                      </a:r>
                      <a:r>
                        <a:rPr lang="en-US" altLang="ko-KR" sz="1800" b="0" kern="1200" dirty="0">
                          <a:solidFill>
                            <a:srgbClr val="000000"/>
                          </a:solidFill>
                          <a:latin typeface="Corbel" charset="0"/>
                          <a:ea typeface="Corbel" charset="0"/>
                        </a:rPr>
                        <a:t>.</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소매상</a:t>
                      </a:r>
                      <a:endParaRPr lang="ko-KR" altLang="en-US" sz="1800" b="0" kern="1200" dirty="0">
                        <a:solidFill>
                          <a:srgbClr val="000000"/>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정책</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10001"/>
                  </a:ext>
                </a:extLst>
              </a:tr>
            </a:tbl>
          </a:graphicData>
        </a:graphic>
      </p:graphicFrame>
      <p:sp>
        <p:nvSpPr>
          <p:cNvPr id="2" name="제목 1"/>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보충명세서</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4" name="텍스트 개체 틀 3"/>
          <p:cNvSpPr txBox="1">
            <a:spLocks noGrp="1"/>
          </p:cNvSpPr>
          <p:nvPr>
            <p:ph type="body" idx="1"/>
          </p:nvPr>
        </p:nvSpPr>
        <p:spPr>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gn="l" defTabSz="914400" fontAlgn="auto">
              <a:lnSpc>
                <a:spcPct val="50000"/>
              </a:lnSpc>
              <a:spcBef>
                <a:spcPts val="1400"/>
              </a:spcBef>
              <a:spcAft>
                <a:spcPts val="0"/>
              </a:spcAft>
              <a:buFontTx/>
              <a:buNone/>
            </a:pPr>
            <a:endParaRPr lang="en-US" altLang="ko-KR" sz="18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800" b="0" cap="none" dirty="0" err="1">
                <a:solidFill>
                  <a:schemeClr val="tx2">
                    <a:lumMod val="65000"/>
                    <a:lumOff val="35000"/>
                  </a:schemeClr>
                </a:solidFill>
                <a:latin typeface="맑은 고딕" charset="0"/>
                <a:ea typeface="맑은 고딕" charset="0"/>
              </a:rPr>
              <a:t>인터페이스</a:t>
            </a:r>
            <a:endParaRPr lang="ko-KR" altLang="en-US" sz="18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주목할 만한 하드웨어와 인터페이스</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 터치 스크린 모니터(운영체제에서는 일반적인 모니터로 인식되며 모니터 터치는 마우스 이벤트로 인식된다.)</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 바코드 레이저 스캐너(특수한 키보드에 주로 장착되며 읽혀진 소프트웨어에 의해 키가 입력된 것으로 인식된다.)</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 영수증 프린터</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 신용카드/직불카드 판독기</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 서명 판독기(처음 배포하는 버전에는 없다.</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소프트웨어 인터페이스</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대부분의 외부 협력 시스템(세금 계산, 회계 재고 등)을 사용하기 위해 다양한 시스템 및 인터페이스를 장착할 수 있어야 한다.</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애플리케이션 종속적인 도메인(비즈니스) 규칙</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50000"/>
              </a:lnSpc>
              <a:spcBef>
                <a:spcPts val="1400"/>
              </a:spcBef>
              <a:spcAft>
                <a:spcPts val="0"/>
              </a:spcAft>
              <a:buFontTx/>
              <a:buNone/>
            </a:pPr>
            <a:r>
              <a:rPr lang="en-US" altLang="ko-KR" sz="1200" b="0" cap="none" dirty="0">
                <a:solidFill>
                  <a:schemeClr val="tx2">
                    <a:lumMod val="65000"/>
                    <a:lumOff val="35000"/>
                  </a:schemeClr>
                </a:solidFill>
                <a:latin typeface="맑은 고딕" charset="0"/>
                <a:ea typeface="맑은 고딕" charset="0"/>
              </a:rPr>
              <a:t>(일반적인 규칙에 대한 분리된 비즈니스 규칙 문서를 참조하라.)</a:t>
            </a:r>
            <a:endParaRPr lang="ko-KR" altLang="en-US" sz="12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2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3880266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표 2"/>
          <p:cNvGraphicFramePr>
            <a:graphicFrameLocks noGrp="1"/>
          </p:cNvGraphicFramePr>
          <p:nvPr>
            <p:extLst>
              <p:ext uri="{D42A27DB-BD31-4B8C-83A1-F6EECF244321}">
                <p14:modId xmlns:p14="http://schemas.microsoft.com/office/powerpoint/2010/main" val="1523643706"/>
              </p:ext>
            </p:extLst>
          </p:nvPr>
        </p:nvGraphicFramePr>
        <p:xfrm>
          <a:off x="984347" y="1540413"/>
          <a:ext cx="10199469" cy="4512724"/>
        </p:xfrm>
        <a:graphic>
          <a:graphicData uri="http://schemas.openxmlformats.org/drawingml/2006/table">
            <a:tbl>
              <a:tblPr firstRow="1" bandRow="1">
                <a:tableStyleId>{5C22544A-7EE6-4342-B048-85BDC9FD1C3A}</a:tableStyleId>
              </a:tblPr>
              <a:tblGrid>
                <a:gridCol w="1037015">
                  <a:extLst>
                    <a:ext uri="{9D8B030D-6E8A-4147-A177-3AD203B41FA5}">
                      <a16:colId xmlns:a16="http://schemas.microsoft.com/office/drawing/2014/main" val="20000"/>
                    </a:ext>
                  </a:extLst>
                </a:gridCol>
                <a:gridCol w="3993768">
                  <a:extLst>
                    <a:ext uri="{9D8B030D-6E8A-4147-A177-3AD203B41FA5}">
                      <a16:colId xmlns:a16="http://schemas.microsoft.com/office/drawing/2014/main" val="20001"/>
                    </a:ext>
                  </a:extLst>
                </a:gridCol>
                <a:gridCol w="3978065">
                  <a:extLst>
                    <a:ext uri="{9D8B030D-6E8A-4147-A177-3AD203B41FA5}">
                      <a16:colId xmlns:a16="http://schemas.microsoft.com/office/drawing/2014/main" val="20002"/>
                    </a:ext>
                  </a:extLst>
                </a:gridCol>
                <a:gridCol w="1190621">
                  <a:extLst>
                    <a:ext uri="{9D8B030D-6E8A-4147-A177-3AD203B41FA5}">
                      <a16:colId xmlns:a16="http://schemas.microsoft.com/office/drawing/2014/main" val="20003"/>
                    </a:ext>
                  </a:extLst>
                </a:gridCol>
              </a:tblGrid>
              <a:tr h="281339">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Corbel" charset="0"/>
                          <a:ea typeface="Corbel" charset="0"/>
                        </a:rPr>
                        <a:t>ID</a:t>
                      </a:r>
                      <a:endParaRPr lang="ko-KR" altLang="en-US" sz="1800" b="1" kern="1200" dirty="0">
                        <a:solidFill>
                          <a:srgbClr val="FFFFFF"/>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규칙</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변경성</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원인</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735609">
                <a:tc>
                  <a:txBody>
                    <a:bodyPr/>
                    <a:lstStyle/>
                    <a:p>
                      <a:pPr marL="0" indent="0" algn="l" defTabSz="914400" eaLnBrk="0" fontAlgn="auto">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rPr>
                        <a:t>규칙</a:t>
                      </a:r>
                      <a:r>
                        <a:rPr lang="en-US" altLang="ko-KR" sz="1600" b="0" kern="1200" dirty="0">
                          <a:solidFill>
                            <a:srgbClr val="000000"/>
                          </a:solidFill>
                          <a:latin typeface="Corbel" charset="0"/>
                          <a:ea typeface="Corbel" charset="0"/>
                        </a:rPr>
                        <a:t> 1</a:t>
                      </a:r>
                      <a:endParaRPr lang="ko-KR" altLang="en-US" sz="16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rPr>
                        <a:t>구매자</a:t>
                      </a:r>
                      <a:r>
                        <a:rPr lang="en-US" altLang="ko-KR" sz="1600" b="0" kern="1200" dirty="0">
                          <a:solidFill>
                            <a:srgbClr val="000000"/>
                          </a:solidFill>
                          <a:latin typeface="Corbel" charset="0"/>
                          <a:ea typeface="Corbel" charset="0"/>
                        </a:rPr>
                        <a:t> </a:t>
                      </a:r>
                      <a:r>
                        <a:rPr lang="en-US" altLang="ko-KR" sz="1600" b="0" kern="1200" dirty="0">
                          <a:solidFill>
                            <a:srgbClr val="000000"/>
                          </a:solidFill>
                          <a:latin typeface="맑은 고딕" charset="0"/>
                          <a:ea typeface="맑은 고딕" charset="0"/>
                        </a:rPr>
                        <a:t>할인</a:t>
                      </a:r>
                      <a:r>
                        <a:rPr lang="en-US" altLang="ko-KR" sz="1600" b="0" kern="1200" dirty="0">
                          <a:solidFill>
                            <a:srgbClr val="000000"/>
                          </a:solidFill>
                          <a:latin typeface="Corbel" charset="0"/>
                          <a:ea typeface="Corbel" charset="0"/>
                        </a:rPr>
                        <a:t> </a:t>
                      </a:r>
                      <a:r>
                        <a:rPr lang="en-US" altLang="ko-KR" sz="1600" b="0" kern="1200" dirty="0">
                          <a:solidFill>
                            <a:srgbClr val="000000"/>
                          </a:solidFill>
                          <a:latin typeface="맑은 고딕" charset="0"/>
                          <a:ea typeface="맑은 고딕" charset="0"/>
                        </a:rPr>
                        <a:t>규칙</a:t>
                      </a:r>
                      <a:r>
                        <a:rPr lang="en-US" altLang="ko-KR" sz="1600" b="0" kern="1200" dirty="0">
                          <a:solidFill>
                            <a:srgbClr val="000000"/>
                          </a:solidFill>
                          <a:latin typeface="Corbel" charset="0"/>
                          <a:ea typeface="Corbel" charset="0"/>
                        </a:rPr>
                        <a:t> </a:t>
                      </a:r>
                      <a:r>
                        <a:rPr lang="en-US" altLang="ko-KR" sz="1600" b="0" kern="1200" dirty="0">
                          <a:solidFill>
                            <a:srgbClr val="000000"/>
                          </a:solidFill>
                          <a:latin typeface="맑은 고딕" charset="0"/>
                          <a:ea typeface="맑은 고딕" charset="0"/>
                        </a:rPr>
                        <a:t>예</a:t>
                      </a:r>
                      <a:r>
                        <a:rPr lang="en-US" altLang="ko-KR" sz="1600" b="0" kern="1200" dirty="0">
                          <a:solidFill>
                            <a:srgbClr val="000000"/>
                          </a:solidFill>
                          <a:latin typeface="Corbel" charset="0"/>
                          <a:ea typeface="Corbel" charset="0"/>
                        </a:rPr>
                        <a:t>: </a:t>
                      </a:r>
                      <a:r>
                        <a:rPr lang="en-US" altLang="ko-KR" sz="1600" b="0" kern="1200" dirty="0">
                          <a:solidFill>
                            <a:srgbClr val="000000"/>
                          </a:solidFill>
                          <a:latin typeface="맑은 고딕" charset="0"/>
                          <a:ea typeface="맑은 고딕" charset="0"/>
                        </a:rPr>
                        <a:t>직원</a:t>
                      </a:r>
                      <a:r>
                        <a:rPr lang="en-US" altLang="ko-KR" sz="1600" b="0" kern="1200" dirty="0">
                          <a:solidFill>
                            <a:srgbClr val="000000"/>
                          </a:solidFill>
                          <a:latin typeface="Corbel" charset="0"/>
                          <a:ea typeface="Corbel" charset="0"/>
                        </a:rPr>
                        <a:t> 20%</a:t>
                      </a:r>
                      <a:r>
                        <a:rPr lang="en-US" altLang="ko-KR" sz="1600" b="0" kern="1200" dirty="0">
                          <a:solidFill>
                            <a:srgbClr val="000000"/>
                          </a:solidFill>
                          <a:latin typeface="맑은 고딕" charset="0"/>
                          <a:ea typeface="맑은 고딕" charset="0"/>
                        </a:rPr>
                        <a:t>할인</a:t>
                      </a:r>
                      <a:endParaRPr lang="ko-KR" altLang="en-US" sz="1600" b="0" kern="1200" dirty="0">
                        <a:solidFill>
                          <a:srgbClr val="000000"/>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rPr>
                        <a:t>우수고객</a:t>
                      </a:r>
                      <a:r>
                        <a:rPr lang="en-US" altLang="ko-KR" sz="1600" b="0" kern="1200" dirty="0">
                          <a:solidFill>
                            <a:srgbClr val="000000"/>
                          </a:solidFill>
                          <a:latin typeface="Corbel" charset="0"/>
                          <a:ea typeface="Corbel" charset="0"/>
                        </a:rPr>
                        <a:t>  10% </a:t>
                      </a:r>
                      <a:r>
                        <a:rPr lang="en-US" altLang="ko-KR" sz="1600" b="0" kern="1200" dirty="0">
                          <a:solidFill>
                            <a:srgbClr val="000000"/>
                          </a:solidFill>
                          <a:latin typeface="맑은 고딕" charset="0"/>
                          <a:ea typeface="맑은 고딕" charset="0"/>
                        </a:rPr>
                        <a:t>할인</a:t>
                      </a:r>
                      <a:r>
                        <a:rPr lang="en-US" altLang="ko-KR" sz="1600" b="0" kern="1200" dirty="0">
                          <a:solidFill>
                            <a:srgbClr val="000000"/>
                          </a:solidFill>
                          <a:latin typeface="Corbel" charset="0"/>
                          <a:ea typeface="Corbel" charset="0"/>
                        </a:rPr>
                        <a:t>, </a:t>
                      </a:r>
                      <a:r>
                        <a:rPr lang="en-US" altLang="ko-KR" sz="1600" b="0" kern="1200" dirty="0">
                          <a:solidFill>
                            <a:srgbClr val="000000"/>
                          </a:solidFill>
                          <a:latin typeface="맑은 고딕" charset="0"/>
                          <a:ea typeface="맑은 고딕" charset="0"/>
                        </a:rPr>
                        <a:t>노인</a:t>
                      </a:r>
                      <a:r>
                        <a:rPr lang="en-US" altLang="ko-KR" sz="1600" b="0" kern="1200" dirty="0">
                          <a:solidFill>
                            <a:srgbClr val="000000"/>
                          </a:solidFill>
                          <a:latin typeface="Corbel" charset="0"/>
                          <a:ea typeface="Corbel" charset="0"/>
                        </a:rPr>
                        <a:t> 15% </a:t>
                      </a:r>
                      <a:r>
                        <a:rPr lang="en-US" altLang="ko-KR" sz="1600" b="0" kern="1200" dirty="0">
                          <a:solidFill>
                            <a:srgbClr val="000000"/>
                          </a:solidFill>
                          <a:latin typeface="맑은 고딕" charset="0"/>
                          <a:ea typeface="맑은 고딕" charset="0"/>
                        </a:rPr>
                        <a:t>할인</a:t>
                      </a:r>
                      <a:endParaRPr lang="ko-KR" altLang="en-US" sz="1600" b="0" kern="1200" dirty="0">
                        <a:solidFill>
                          <a:srgbClr val="000000"/>
                        </a:solidFill>
                        <a:latin typeface="맑은 고딕" charset="0"/>
                        <a:ea typeface="맑은 고딕" charset="0"/>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rPr>
                        <a:t>높음</a:t>
                      </a:r>
                      <a:r>
                        <a:rPr lang="en-US" altLang="ko-KR" sz="1600" b="0" kern="1200" dirty="0">
                          <a:solidFill>
                            <a:srgbClr val="000000"/>
                          </a:solidFill>
                          <a:latin typeface="Corbel" charset="0"/>
                          <a:ea typeface="Corbel" charset="0"/>
                        </a:rPr>
                        <a:t>.</a:t>
                      </a:r>
                      <a:endParaRPr lang="ko-KR" altLang="en-US" sz="16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rPr>
                        <a:t>각 소매상은</a:t>
                      </a:r>
                      <a:r>
                        <a:rPr lang="en-US" altLang="ko-KR" sz="1600" b="0" kern="1200" dirty="0">
                          <a:solidFill>
                            <a:srgbClr val="000000"/>
                          </a:solidFill>
                          <a:latin typeface="Corbel" charset="0"/>
                          <a:ea typeface="Corbel" charset="0"/>
                        </a:rPr>
                        <a:t> </a:t>
                      </a:r>
                      <a:r>
                        <a:rPr lang="en-US" altLang="ko-KR" sz="1600" b="0" kern="1200" dirty="0">
                          <a:solidFill>
                            <a:srgbClr val="000000"/>
                          </a:solidFill>
                          <a:latin typeface="맑은 고딕" charset="0"/>
                          <a:ea typeface="맑은 고딕" charset="0"/>
                        </a:rPr>
                        <a:t>서로</a:t>
                      </a:r>
                      <a:r>
                        <a:rPr lang="en-US" altLang="ko-KR" sz="1600" b="0" kern="1200" dirty="0">
                          <a:solidFill>
                            <a:srgbClr val="000000"/>
                          </a:solidFill>
                          <a:latin typeface="Corbel" charset="0"/>
                          <a:ea typeface="Corbel" charset="0"/>
                        </a:rPr>
                        <a:t> </a:t>
                      </a:r>
                      <a:r>
                        <a:rPr lang="en-US" altLang="ko-KR" sz="1600" b="0" kern="1200" dirty="0">
                          <a:solidFill>
                            <a:srgbClr val="000000"/>
                          </a:solidFill>
                          <a:latin typeface="맑은 고딕" charset="0"/>
                          <a:ea typeface="맑은 고딕" charset="0"/>
                        </a:rPr>
                        <a:t>다른</a:t>
                      </a:r>
                      <a:r>
                        <a:rPr lang="en-US" altLang="ko-KR" sz="1600" b="0" kern="1200" dirty="0">
                          <a:solidFill>
                            <a:srgbClr val="000000"/>
                          </a:solidFill>
                          <a:latin typeface="Corbel" charset="0"/>
                          <a:ea typeface="Corbel" charset="0"/>
                        </a:rPr>
                        <a:t> </a:t>
                      </a:r>
                      <a:r>
                        <a:rPr lang="en-US" altLang="ko-KR" sz="1600" b="0" kern="1200" dirty="0">
                          <a:solidFill>
                            <a:srgbClr val="000000"/>
                          </a:solidFill>
                          <a:latin typeface="맑은 고딕" charset="0"/>
                          <a:ea typeface="맑은 고딕" charset="0"/>
                        </a:rPr>
                        <a:t>규칙을</a:t>
                      </a:r>
                      <a:r>
                        <a:rPr lang="en-US" altLang="ko-KR" sz="1600" b="0" kern="1200" dirty="0">
                          <a:solidFill>
                            <a:srgbClr val="000000"/>
                          </a:solidFill>
                          <a:latin typeface="Corbel" charset="0"/>
                          <a:ea typeface="Corbel" charset="0"/>
                        </a:rPr>
                        <a:t> </a:t>
                      </a:r>
                      <a:r>
                        <a:rPr lang="en-US" altLang="ko-KR" sz="1600" b="0" kern="1200" dirty="0">
                          <a:solidFill>
                            <a:srgbClr val="000000"/>
                          </a:solidFill>
                          <a:latin typeface="맑은 고딕" charset="0"/>
                          <a:ea typeface="맑은 고딕" charset="0"/>
                        </a:rPr>
                        <a:t>사용한다</a:t>
                      </a:r>
                      <a:r>
                        <a:rPr lang="en-US" altLang="ko-KR" sz="1600" b="0" kern="1200" dirty="0">
                          <a:solidFill>
                            <a:srgbClr val="000000"/>
                          </a:solidFill>
                          <a:latin typeface="Corbel" charset="0"/>
                          <a:ea typeface="Corbel" charset="0"/>
                        </a:rPr>
                        <a:t>.</a:t>
                      </a:r>
                      <a:endParaRPr lang="ko-KR" altLang="en-US" sz="1600" b="0" kern="1200" dirty="0">
                        <a:solidFill>
                          <a:srgbClr val="000000"/>
                        </a:solidFill>
                        <a:latin typeface="Corbel" charset="0"/>
                        <a:ea typeface="Corbel" charset="0"/>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rPr>
                        <a:t>소매상</a:t>
                      </a:r>
                      <a:endParaRPr lang="ko-KR" altLang="en-US" sz="1600" b="0" kern="1200" dirty="0">
                        <a:solidFill>
                          <a:srgbClr val="000000"/>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rPr>
                        <a:t>정책</a:t>
                      </a:r>
                      <a:endParaRPr lang="ko-KR" altLang="en-US" sz="1600" b="0" kern="1200" dirty="0">
                        <a:solidFill>
                          <a:srgbClr val="000000"/>
                        </a:solidFill>
                        <a:latin typeface="맑은 고딕" charset="0"/>
                        <a:ea typeface="맑은 고딕" charset="0"/>
                      </a:endParaRPr>
                    </a:p>
                  </a:txBody>
                  <a:tcPr>
                    <a:lnL w="12700" cap="flat" cmpd="sng" algn="ctr">
                      <a:solidFill>
                        <a:srgbClr val="FFFFFF"/>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2228081595"/>
                  </a:ext>
                </a:extLst>
              </a:tr>
              <a:tr h="1969371">
                <a:tc>
                  <a:txBody>
                    <a:bodyPr/>
                    <a:lstStyle/>
                    <a:p>
                      <a:pPr marL="0" marR="0" lvl="0" indent="0" algn="l" defTabSz="914400" rtl="0" eaLnBrk="0" fontAlgn="auto" latinLnBrk="1" hangingPunct="1">
                        <a:lnSpc>
                          <a:spcPct val="100000"/>
                        </a:lnSpc>
                        <a:spcBef>
                          <a:spcPts val="0"/>
                        </a:spcBef>
                        <a:spcAft>
                          <a:spcPts val="0"/>
                        </a:spcAft>
                        <a:buClrTx/>
                        <a:buSzTx/>
                        <a:buFontTx/>
                        <a:buNone/>
                        <a:tabLst/>
                        <a:defRPr/>
                      </a:pPr>
                      <a:r>
                        <a:rPr lang="en-US" altLang="ko-KR" sz="1600" b="0" kern="1200" dirty="0" err="1">
                          <a:solidFill>
                            <a:srgbClr val="000000"/>
                          </a:solidFill>
                          <a:latin typeface="맑은 고딕" charset="0"/>
                          <a:ea typeface="맑은 고딕" charset="0"/>
                          <a:cs typeface="+mn-cs"/>
                        </a:rPr>
                        <a:t>규칙</a:t>
                      </a:r>
                      <a:r>
                        <a:rPr lang="en-US" altLang="ko-KR" sz="1600" b="0" kern="1200" dirty="0">
                          <a:solidFill>
                            <a:srgbClr val="000000"/>
                          </a:solidFill>
                          <a:latin typeface="맑은 고딕" charset="0"/>
                          <a:ea typeface="맑은 고딕" charset="0"/>
                          <a:cs typeface="+mn-cs"/>
                        </a:rPr>
                        <a:t> 2</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endParaRPr lang="ko-KR" altLang="en-US" sz="1600" b="0" kern="1200" dirty="0">
                        <a:solidFill>
                          <a:srgbClr val="000000"/>
                        </a:solidFill>
                        <a:latin typeface="맑은 고딕" charset="0"/>
                        <a:ea typeface="맑은 고딕" charset="0"/>
                        <a:cs typeface="+mn-cs"/>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tint val="40000"/>
                      </a:schemeClr>
                    </a:solidFill>
                  </a:tcPr>
                </a:tc>
                <a:tc>
                  <a:txBody>
                    <a:bodyPr/>
                    <a:lstStyle/>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판매</a:t>
                      </a:r>
                      <a:r>
                        <a:rPr lang="en-US" altLang="ko-KR" sz="1600" b="0" kern="1200" dirty="0">
                          <a:solidFill>
                            <a:srgbClr val="000000"/>
                          </a:solidFill>
                          <a:latin typeface="맑은 고딕" charset="0"/>
                          <a:ea typeface="맑은 고딕" charset="0"/>
                          <a:cs typeface="+mn-cs"/>
                        </a:rPr>
                        <a:t>(</a:t>
                      </a:r>
                      <a:r>
                        <a:rPr lang="en-US" altLang="ko-KR" sz="1600" b="0" kern="1200" dirty="0" err="1">
                          <a:solidFill>
                            <a:srgbClr val="000000"/>
                          </a:solidFill>
                          <a:latin typeface="맑은 고딕" charset="0"/>
                          <a:ea typeface="맑은 고딕" charset="0"/>
                          <a:cs typeface="+mn-cs"/>
                        </a:rPr>
                        <a:t>트랜잭션</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수준</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할인</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규칙</a:t>
                      </a:r>
                      <a:r>
                        <a:rPr lang="en-US" altLang="ko-KR" sz="1600" b="0" kern="1200" dirty="0">
                          <a:solidFill>
                            <a:srgbClr val="000000"/>
                          </a:solidFill>
                          <a:latin typeface="맑은 고딕" charset="0"/>
                          <a:ea typeface="맑은 고딕" charset="0"/>
                          <a:cs typeface="+mn-cs"/>
                        </a:rPr>
                        <a:t>,</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세금</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부과</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전의</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총액에</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적용</a:t>
                      </a:r>
                      <a:r>
                        <a:rPr lang="en-US" altLang="ko-KR" sz="1600" b="0" kern="1200" dirty="0">
                          <a:solidFill>
                            <a:srgbClr val="000000"/>
                          </a:solidFill>
                          <a:latin typeface="맑은 고딕" charset="0"/>
                          <a:ea typeface="맑은 고딕" charset="0"/>
                          <a:cs typeface="+mn-cs"/>
                        </a:rPr>
                        <a:t>. 예:</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cs typeface="+mn-cs"/>
                        </a:rPr>
                        <a:t>100달러를 </a:t>
                      </a:r>
                      <a:r>
                        <a:rPr lang="en-US" altLang="ko-KR" sz="1600" b="0" kern="1200" dirty="0" err="1">
                          <a:solidFill>
                            <a:srgbClr val="000000"/>
                          </a:solidFill>
                          <a:latin typeface="맑은 고딕" charset="0"/>
                          <a:ea typeface="맑은 고딕" charset="0"/>
                          <a:cs typeface="+mn-cs"/>
                        </a:rPr>
                        <a:t>넘으면</a:t>
                      </a:r>
                      <a:r>
                        <a:rPr lang="en-US" altLang="ko-KR" sz="1600" b="0" kern="1200" dirty="0">
                          <a:solidFill>
                            <a:srgbClr val="000000"/>
                          </a:solidFill>
                          <a:latin typeface="맑은 고딕" charset="0"/>
                          <a:ea typeface="맑은 고딕" charset="0"/>
                          <a:cs typeface="+mn-cs"/>
                        </a:rPr>
                        <a:t> 10% </a:t>
                      </a:r>
                      <a:r>
                        <a:rPr lang="en-US" altLang="ko-KR" sz="1600" b="0" kern="1200" dirty="0" err="1">
                          <a:solidFill>
                            <a:srgbClr val="000000"/>
                          </a:solidFill>
                          <a:latin typeface="맑은 고딕" charset="0"/>
                          <a:ea typeface="맑은 고딕" charset="0"/>
                          <a:cs typeface="+mn-cs"/>
                        </a:rPr>
                        <a:t>할인</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매주</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월요일에</a:t>
                      </a:r>
                      <a:r>
                        <a:rPr lang="en-US" altLang="ko-KR" sz="1600" b="0" kern="1200" dirty="0">
                          <a:solidFill>
                            <a:srgbClr val="000000"/>
                          </a:solidFill>
                          <a:latin typeface="맑은 고딕" charset="0"/>
                          <a:ea typeface="맑은 고딕" charset="0"/>
                          <a:cs typeface="+mn-cs"/>
                        </a:rPr>
                        <a:t> 5% </a:t>
                      </a:r>
                      <a:r>
                        <a:rPr lang="en-US" altLang="ko-KR" sz="1600" b="0" kern="1200" dirty="0" err="1">
                          <a:solidFill>
                            <a:srgbClr val="000000"/>
                          </a:solidFill>
                          <a:latin typeface="맑은 고딕" charset="0"/>
                          <a:ea typeface="맑은 고딕" charset="0"/>
                          <a:cs typeface="+mn-cs"/>
                        </a:rPr>
                        <a:t>할인</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오늘</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오전</a:t>
                      </a:r>
                      <a:r>
                        <a:rPr lang="en-US" altLang="ko-KR" sz="1600" b="0" kern="1200" dirty="0">
                          <a:solidFill>
                            <a:srgbClr val="000000"/>
                          </a:solidFill>
                          <a:latin typeface="맑은 고딕" charset="0"/>
                          <a:ea typeface="맑은 고딕" charset="0"/>
                          <a:cs typeface="+mn-cs"/>
                        </a:rPr>
                        <a:t> 10시부터 </a:t>
                      </a:r>
                      <a:r>
                        <a:rPr lang="en-US" altLang="ko-KR" sz="1600" b="0" kern="1200" dirty="0" err="1">
                          <a:solidFill>
                            <a:srgbClr val="000000"/>
                          </a:solidFill>
                          <a:latin typeface="맑은 고딕" charset="0"/>
                          <a:ea typeface="맑은 고딕" charset="0"/>
                          <a:cs typeface="+mn-cs"/>
                        </a:rPr>
                        <a:t>오후</a:t>
                      </a:r>
                      <a:r>
                        <a:rPr lang="en-US" altLang="ko-KR" sz="1600" b="0" kern="1200" dirty="0">
                          <a:solidFill>
                            <a:srgbClr val="000000"/>
                          </a:solidFill>
                          <a:latin typeface="맑은 고딕" charset="0"/>
                          <a:ea typeface="맑은 고딕" charset="0"/>
                          <a:cs typeface="+mn-cs"/>
                        </a:rPr>
                        <a:t> 3시까지</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cs typeface="+mn-cs"/>
                        </a:rPr>
                        <a:t> 10%할인</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오늘</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오전</a:t>
                      </a:r>
                      <a:r>
                        <a:rPr lang="en-US" altLang="ko-KR" sz="1600" b="0" kern="1200" dirty="0">
                          <a:solidFill>
                            <a:srgbClr val="000000"/>
                          </a:solidFill>
                          <a:latin typeface="맑은 고딕" charset="0"/>
                          <a:ea typeface="맑은 고딕" charset="0"/>
                          <a:cs typeface="+mn-cs"/>
                        </a:rPr>
                        <a:t> 9시부터 10시까지 </a:t>
                      </a:r>
                      <a:r>
                        <a:rPr lang="en-US" altLang="ko-KR" sz="1600" b="0" kern="1200" dirty="0" err="1">
                          <a:solidFill>
                            <a:srgbClr val="000000"/>
                          </a:solidFill>
                          <a:latin typeface="맑은 고딕" charset="0"/>
                          <a:ea typeface="맑은 고딕" charset="0"/>
                          <a:cs typeface="+mn-cs"/>
                        </a:rPr>
                        <a:t>두부</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cs typeface="+mn-cs"/>
                        </a:rPr>
                        <a:t> 50% </a:t>
                      </a:r>
                      <a:r>
                        <a:rPr lang="en-US" altLang="ko-KR" sz="1600" b="0" kern="1200" dirty="0" err="1">
                          <a:solidFill>
                            <a:srgbClr val="000000"/>
                          </a:solidFill>
                          <a:latin typeface="맑은 고딕" charset="0"/>
                          <a:ea typeface="맑은 고딕" charset="0"/>
                          <a:cs typeface="+mn-cs"/>
                        </a:rPr>
                        <a:t>할인</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endParaRPr lang="ko-KR" altLang="en-US" sz="1600" b="0" kern="1200" dirty="0">
                        <a:solidFill>
                          <a:srgbClr val="000000"/>
                        </a:solidFill>
                        <a:latin typeface="맑은 고딕" charset="0"/>
                        <a:ea typeface="맑은 고딕" charset="0"/>
                        <a:cs typeface="+mn-cs"/>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tint val="40000"/>
                      </a:schemeClr>
                    </a:solidFill>
                  </a:tcPr>
                </a:tc>
                <a:tc>
                  <a:txBody>
                    <a:bodyPr/>
                    <a:lstStyle/>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높음</a:t>
                      </a:r>
                      <a:r>
                        <a:rPr lang="en-US" altLang="ko-KR" sz="1600" b="0" kern="1200" dirty="0">
                          <a:solidFill>
                            <a:srgbClr val="000000"/>
                          </a:solidFill>
                          <a:latin typeface="맑은 고딕" charset="0"/>
                          <a:ea typeface="맑은 고딕" charset="0"/>
                          <a:cs typeface="+mn-cs"/>
                        </a:rPr>
                        <a:t>.</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cs typeface="+mn-cs"/>
                        </a:rPr>
                        <a:t>각 </a:t>
                      </a:r>
                      <a:r>
                        <a:rPr lang="en-US" altLang="ko-KR" sz="1600" b="0" kern="1200" dirty="0" err="1">
                          <a:solidFill>
                            <a:srgbClr val="000000"/>
                          </a:solidFill>
                          <a:latin typeface="맑은 고딕" charset="0"/>
                          <a:ea typeface="맑은 고딕" charset="0"/>
                          <a:cs typeface="+mn-cs"/>
                        </a:rPr>
                        <a:t>소매상은</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다른</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규칙을</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사용하고</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일자별</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또는</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시간별로</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변경할</a:t>
                      </a:r>
                      <a:r>
                        <a:rPr lang="en-US" altLang="ko-KR" sz="1600" b="0" kern="1200" dirty="0">
                          <a:solidFill>
                            <a:srgbClr val="000000"/>
                          </a:solidFill>
                          <a:latin typeface="맑은 고딕" charset="0"/>
                          <a:ea typeface="맑은 고딕" charset="0"/>
                          <a:cs typeface="+mn-cs"/>
                        </a:rPr>
                        <a:t> 수 </a:t>
                      </a:r>
                      <a:r>
                        <a:rPr lang="en-US" altLang="ko-KR" sz="1600" b="0" kern="1200" dirty="0" err="1">
                          <a:solidFill>
                            <a:srgbClr val="000000"/>
                          </a:solidFill>
                          <a:latin typeface="맑은 고딕" charset="0"/>
                          <a:ea typeface="맑은 고딕" charset="0"/>
                          <a:cs typeface="+mn-cs"/>
                        </a:rPr>
                        <a:t>있다</a:t>
                      </a:r>
                      <a:r>
                        <a:rPr lang="en-US" altLang="ko-KR" sz="1600" b="0" kern="1200" dirty="0">
                          <a:solidFill>
                            <a:srgbClr val="000000"/>
                          </a:solidFill>
                          <a:latin typeface="맑은 고딕" charset="0"/>
                          <a:ea typeface="맑은 고딕" charset="0"/>
                          <a:cs typeface="+mn-cs"/>
                        </a:rPr>
                        <a:t>.</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endParaRPr lang="ko-KR" altLang="en-US" sz="1600" b="0" kern="1200" dirty="0">
                        <a:solidFill>
                          <a:srgbClr val="000000"/>
                        </a:solidFill>
                        <a:latin typeface="맑은 고딕" charset="0"/>
                        <a:ea typeface="맑은 고딕" charset="0"/>
                        <a:cs typeface="+mn-cs"/>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tint val="40000"/>
                      </a:schemeClr>
                    </a:solidFill>
                  </a:tcPr>
                </a:tc>
                <a:tc>
                  <a:txBody>
                    <a:bodyPr/>
                    <a:lstStyle/>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소매상</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정책</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endParaRPr lang="ko-KR" altLang="en-US" sz="1600" b="0" kern="1200" dirty="0">
                        <a:solidFill>
                          <a:srgbClr val="000000"/>
                        </a:solidFill>
                        <a:latin typeface="맑은 고딕" charset="0"/>
                        <a:ea typeface="맑은 고딕" charset="0"/>
                        <a:cs typeface="+mn-cs"/>
                      </a:endParaRPr>
                    </a:p>
                  </a:txBody>
                  <a:tcPr>
                    <a:lnL w="12700" cap="flat" cmpd="sng" algn="ctr">
                      <a:solidFill>
                        <a:srgbClr val="FFFFFF"/>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4211924992"/>
                  </a:ext>
                </a:extLst>
              </a:tr>
              <a:tr h="1125355">
                <a:tc>
                  <a:txBody>
                    <a:bodyPr/>
                    <a:lstStyle/>
                    <a:p>
                      <a:pPr marL="0" marR="0" lvl="0" indent="0" algn="l" defTabSz="914400" rtl="0" eaLnBrk="0" fontAlgn="auto" latinLnBrk="1" hangingPunct="1">
                        <a:lnSpc>
                          <a:spcPct val="100000"/>
                        </a:lnSpc>
                        <a:spcBef>
                          <a:spcPts val="0"/>
                        </a:spcBef>
                        <a:spcAft>
                          <a:spcPts val="0"/>
                        </a:spcAft>
                        <a:buClrTx/>
                        <a:buSzTx/>
                        <a:buFontTx/>
                        <a:buNone/>
                        <a:tabLst/>
                        <a:defRPr/>
                      </a:pPr>
                      <a:r>
                        <a:rPr lang="en-US" altLang="ko-KR" sz="1600" b="0" kern="1200" dirty="0" err="1">
                          <a:solidFill>
                            <a:srgbClr val="000000"/>
                          </a:solidFill>
                          <a:latin typeface="맑은 고딕" charset="0"/>
                          <a:ea typeface="맑은 고딕" charset="0"/>
                          <a:cs typeface="+mn-cs"/>
                        </a:rPr>
                        <a:t>규칙</a:t>
                      </a:r>
                      <a:r>
                        <a:rPr lang="en-US" altLang="ko-KR" sz="1600" b="0" kern="1200" dirty="0">
                          <a:solidFill>
                            <a:srgbClr val="000000"/>
                          </a:solidFill>
                          <a:latin typeface="맑은 고딕" charset="0"/>
                          <a:ea typeface="맑은 고딕" charset="0"/>
                          <a:cs typeface="+mn-cs"/>
                        </a:rPr>
                        <a:t> 3</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endParaRPr lang="ko-KR" altLang="en-US" sz="1600" b="0" kern="1200" dirty="0">
                        <a:solidFill>
                          <a:srgbClr val="000000"/>
                        </a:solidFill>
                        <a:latin typeface="맑은 고딕" charset="0"/>
                        <a:ea typeface="맑은 고딕" charset="0"/>
                        <a:cs typeface="+mn-cs"/>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제품별</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할인</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규칙</a:t>
                      </a:r>
                      <a:r>
                        <a:rPr lang="en-US" altLang="ko-KR" sz="1600" b="0" kern="1200" dirty="0">
                          <a:solidFill>
                            <a:srgbClr val="000000"/>
                          </a:solidFill>
                          <a:latin typeface="맑은 고딕" charset="0"/>
                          <a:ea typeface="맑은 고딕" charset="0"/>
                          <a:cs typeface="+mn-cs"/>
                        </a:rPr>
                        <a:t>, 예:</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이번</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주는</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트랙터</a:t>
                      </a:r>
                      <a:r>
                        <a:rPr lang="en-US" altLang="ko-KR" sz="1600" b="0" kern="1200" dirty="0">
                          <a:solidFill>
                            <a:srgbClr val="000000"/>
                          </a:solidFill>
                          <a:latin typeface="맑은 고딕" charset="0"/>
                          <a:ea typeface="맑은 고딕" charset="0"/>
                          <a:cs typeface="+mn-cs"/>
                        </a:rPr>
                        <a:t> 10% </a:t>
                      </a:r>
                      <a:r>
                        <a:rPr lang="en-US" altLang="ko-KR" sz="1600" b="0" kern="1200" dirty="0" err="1">
                          <a:solidFill>
                            <a:srgbClr val="000000"/>
                          </a:solidFill>
                          <a:latin typeface="맑은 고딕" charset="0"/>
                          <a:ea typeface="맑은 고딕" charset="0"/>
                          <a:cs typeface="+mn-cs"/>
                        </a:rPr>
                        <a:t>할인</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햄버거</a:t>
                      </a:r>
                      <a:r>
                        <a:rPr lang="en-US" altLang="ko-KR" sz="1600" b="0" kern="1200" dirty="0">
                          <a:solidFill>
                            <a:srgbClr val="000000"/>
                          </a:solidFill>
                          <a:latin typeface="맑은 고딕" charset="0"/>
                          <a:ea typeface="맑은 고딕" charset="0"/>
                          <a:cs typeface="+mn-cs"/>
                        </a:rPr>
                        <a:t> 2개 </a:t>
                      </a:r>
                      <a:r>
                        <a:rPr lang="en-US" altLang="ko-KR" sz="1600" b="0" kern="1200" dirty="0" err="1">
                          <a:solidFill>
                            <a:srgbClr val="000000"/>
                          </a:solidFill>
                          <a:latin typeface="맑은 고딕" charset="0"/>
                          <a:ea typeface="맑은 고딕" charset="0"/>
                          <a:cs typeface="+mn-cs"/>
                        </a:rPr>
                        <a:t>구매</a:t>
                      </a:r>
                      <a:r>
                        <a:rPr lang="en-US" altLang="ko-KR" sz="1600" b="0" kern="1200" dirty="0">
                          <a:solidFill>
                            <a:srgbClr val="000000"/>
                          </a:solidFill>
                          <a:latin typeface="맑은 고딕" charset="0"/>
                          <a:ea typeface="맑은 고딕" charset="0"/>
                          <a:cs typeface="+mn-cs"/>
                        </a:rPr>
                        <a:t> 시 </a:t>
                      </a:r>
                      <a:r>
                        <a:rPr lang="en-US" altLang="ko-KR" sz="1600" b="0" kern="1200" dirty="0" err="1">
                          <a:solidFill>
                            <a:srgbClr val="000000"/>
                          </a:solidFill>
                          <a:latin typeface="맑은 고딕" charset="0"/>
                          <a:ea typeface="맑은 고딕" charset="0"/>
                          <a:cs typeface="+mn-cs"/>
                        </a:rPr>
                        <a:t>무료</a:t>
                      </a:r>
                      <a:r>
                        <a:rPr lang="en-US" altLang="ko-KR" sz="1600" b="0" kern="1200" dirty="0">
                          <a:solidFill>
                            <a:srgbClr val="000000"/>
                          </a:solidFill>
                          <a:latin typeface="맑은 고딕" charset="0"/>
                          <a:ea typeface="맑은 고딕" charset="0"/>
                          <a:cs typeface="+mn-cs"/>
                        </a:rPr>
                        <a:t> 1개 </a:t>
                      </a:r>
                      <a:r>
                        <a:rPr lang="en-US" altLang="ko-KR" sz="1600" b="0" kern="1200" dirty="0" err="1">
                          <a:solidFill>
                            <a:srgbClr val="000000"/>
                          </a:solidFill>
                          <a:latin typeface="맑은 고딕" charset="0"/>
                          <a:ea typeface="맑은 고딕" charset="0"/>
                          <a:cs typeface="+mn-cs"/>
                        </a:rPr>
                        <a:t>추가</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endParaRPr lang="ko-KR" altLang="en-US" sz="1600" b="0" kern="1200" dirty="0">
                        <a:solidFill>
                          <a:srgbClr val="000000"/>
                        </a:solidFill>
                        <a:latin typeface="맑은 고딕" charset="0"/>
                        <a:ea typeface="맑은 고딕" charset="0"/>
                        <a:cs typeface="+mn-cs"/>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rtl="0" eaLnBrk="0" fontAlgn="auto" latinLnBrk="1" hangingPunct="1">
                        <a:lnSpc>
                          <a:spcPct val="100000"/>
                        </a:lnSpc>
                        <a:spcBef>
                          <a:spcPts val="0"/>
                        </a:spcBef>
                        <a:spcAft>
                          <a:spcPts val="0"/>
                        </a:spcAft>
                        <a:buFontTx/>
                        <a:buNone/>
                      </a:pPr>
                      <a:r>
                        <a:rPr lang="en-US" altLang="ko-KR" sz="1600" b="0" kern="1200" dirty="0" err="1">
                          <a:solidFill>
                            <a:srgbClr val="000000"/>
                          </a:solidFill>
                          <a:latin typeface="맑은 고딕" charset="0"/>
                          <a:ea typeface="맑은 고딕" charset="0"/>
                          <a:cs typeface="+mn-cs"/>
                        </a:rPr>
                        <a:t>높음</a:t>
                      </a:r>
                      <a:r>
                        <a:rPr lang="en-US" altLang="ko-KR" sz="1600" b="0" kern="1200" dirty="0">
                          <a:solidFill>
                            <a:srgbClr val="000000"/>
                          </a:solidFill>
                          <a:latin typeface="맑은 고딕" charset="0"/>
                          <a:ea typeface="맑은 고딕" charset="0"/>
                          <a:cs typeface="+mn-cs"/>
                        </a:rPr>
                        <a:t>.</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r>
                        <a:rPr lang="en-US" altLang="ko-KR" sz="1600" b="0" kern="1200" dirty="0">
                          <a:solidFill>
                            <a:srgbClr val="000000"/>
                          </a:solidFill>
                          <a:latin typeface="맑은 고딕" charset="0"/>
                          <a:ea typeface="맑은 고딕" charset="0"/>
                          <a:cs typeface="+mn-cs"/>
                        </a:rPr>
                        <a:t>각 </a:t>
                      </a:r>
                      <a:r>
                        <a:rPr lang="en-US" altLang="ko-KR" sz="1600" b="0" kern="1200" dirty="0" err="1">
                          <a:solidFill>
                            <a:srgbClr val="000000"/>
                          </a:solidFill>
                          <a:latin typeface="맑은 고딕" charset="0"/>
                          <a:ea typeface="맑은 고딕" charset="0"/>
                          <a:cs typeface="+mn-cs"/>
                        </a:rPr>
                        <a:t>소매상은</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다른</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규칙을</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사용하고</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일자별</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또는</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시간별로</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변경할</a:t>
                      </a:r>
                      <a:r>
                        <a:rPr lang="en-US" altLang="ko-KR" sz="1600" b="0" kern="1200" dirty="0">
                          <a:solidFill>
                            <a:srgbClr val="000000"/>
                          </a:solidFill>
                          <a:latin typeface="맑은 고딕" charset="0"/>
                          <a:ea typeface="맑은 고딕" charset="0"/>
                          <a:cs typeface="+mn-cs"/>
                        </a:rPr>
                        <a:t> 수 </a:t>
                      </a:r>
                      <a:r>
                        <a:rPr lang="en-US" altLang="ko-KR" sz="1600" b="0" kern="1200" dirty="0" err="1">
                          <a:solidFill>
                            <a:srgbClr val="000000"/>
                          </a:solidFill>
                          <a:latin typeface="맑은 고딕" charset="0"/>
                          <a:ea typeface="맑은 고딕" charset="0"/>
                          <a:cs typeface="+mn-cs"/>
                        </a:rPr>
                        <a:t>있다</a:t>
                      </a:r>
                      <a:r>
                        <a:rPr lang="en-US" altLang="ko-KR" sz="1600" b="0" kern="1200" dirty="0">
                          <a:solidFill>
                            <a:srgbClr val="000000"/>
                          </a:solidFill>
                          <a:latin typeface="맑은 고딕" charset="0"/>
                          <a:ea typeface="맑은 고딕" charset="0"/>
                          <a:cs typeface="+mn-cs"/>
                        </a:rPr>
                        <a:t>.</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endParaRPr lang="ko-KR" altLang="en-US" sz="1600" b="0" kern="1200" dirty="0">
                        <a:solidFill>
                          <a:srgbClr val="000000"/>
                        </a:solidFill>
                        <a:latin typeface="맑은 고딕" charset="0"/>
                        <a:ea typeface="맑은 고딕" charset="0"/>
                        <a:cs typeface="+mn-cs"/>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marR="0" lvl="0" indent="0" algn="l" defTabSz="914400" rtl="0" eaLnBrk="0" fontAlgn="auto" latinLnBrk="1" hangingPunct="1">
                        <a:lnSpc>
                          <a:spcPct val="100000"/>
                        </a:lnSpc>
                        <a:spcBef>
                          <a:spcPts val="0"/>
                        </a:spcBef>
                        <a:spcAft>
                          <a:spcPts val="0"/>
                        </a:spcAft>
                        <a:buClrTx/>
                        <a:buSzTx/>
                        <a:buFontTx/>
                        <a:buNone/>
                        <a:tabLst/>
                        <a:defRPr/>
                      </a:pPr>
                      <a:r>
                        <a:rPr lang="en-US" altLang="ko-KR" sz="1600" b="0" kern="1200" dirty="0" err="1">
                          <a:solidFill>
                            <a:srgbClr val="000000"/>
                          </a:solidFill>
                          <a:latin typeface="맑은 고딕" charset="0"/>
                          <a:ea typeface="맑은 고딕" charset="0"/>
                          <a:cs typeface="+mn-cs"/>
                        </a:rPr>
                        <a:t>소매상</a:t>
                      </a:r>
                      <a:r>
                        <a:rPr lang="en-US" altLang="ko-KR" sz="1600" b="0" kern="1200" dirty="0">
                          <a:solidFill>
                            <a:srgbClr val="000000"/>
                          </a:solidFill>
                          <a:latin typeface="맑은 고딕" charset="0"/>
                          <a:ea typeface="맑은 고딕" charset="0"/>
                          <a:cs typeface="+mn-cs"/>
                        </a:rPr>
                        <a:t> </a:t>
                      </a:r>
                      <a:r>
                        <a:rPr lang="en-US" altLang="ko-KR" sz="1600" b="0" kern="1200" dirty="0" err="1">
                          <a:solidFill>
                            <a:srgbClr val="000000"/>
                          </a:solidFill>
                          <a:latin typeface="맑은 고딕" charset="0"/>
                          <a:ea typeface="맑은 고딕" charset="0"/>
                          <a:cs typeface="+mn-cs"/>
                        </a:rPr>
                        <a:t>정책</a:t>
                      </a:r>
                      <a:endParaRPr lang="ko-KR" altLang="en-US" sz="1600" b="0" kern="1200" dirty="0">
                        <a:solidFill>
                          <a:srgbClr val="000000"/>
                        </a:solidFill>
                        <a:latin typeface="맑은 고딕" charset="0"/>
                        <a:ea typeface="맑은 고딕" charset="0"/>
                        <a:cs typeface="+mn-cs"/>
                      </a:endParaRPr>
                    </a:p>
                    <a:p>
                      <a:pPr marL="0" indent="0" algn="l" defTabSz="914400" rtl="0" eaLnBrk="0" fontAlgn="auto" latinLnBrk="1" hangingPunct="1">
                        <a:lnSpc>
                          <a:spcPct val="100000"/>
                        </a:lnSpc>
                        <a:spcBef>
                          <a:spcPts val="0"/>
                        </a:spcBef>
                        <a:spcAft>
                          <a:spcPts val="0"/>
                        </a:spcAft>
                        <a:buFontTx/>
                        <a:buNone/>
                      </a:pPr>
                      <a:endParaRPr lang="ko-KR" altLang="en-US" sz="1600" b="0" kern="1200" dirty="0">
                        <a:solidFill>
                          <a:srgbClr val="000000"/>
                        </a:solidFill>
                        <a:latin typeface="맑은 고딕" charset="0"/>
                        <a:ea typeface="맑은 고딕" charset="0"/>
                        <a:cs typeface="+mn-cs"/>
                      </a:endParaRPr>
                    </a:p>
                  </a:txBody>
                  <a:tcPr>
                    <a:lnL w="12700" cap="flat" cmpd="sng" algn="ctr">
                      <a:solidFill>
                        <a:srgbClr val="FFFFFF"/>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4275192193"/>
                  </a:ext>
                </a:extLst>
              </a:tr>
            </a:tbl>
          </a:graphicData>
        </a:graphic>
      </p:graphicFrame>
      <p:sp>
        <p:nvSpPr>
          <p:cNvPr id="2" name="제목 1"/>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보충명세서</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4" name="텍스트 개체 틀 3"/>
          <p:cNvSpPr txBox="1">
            <a:spLocks noGrp="1"/>
          </p:cNvSpPr>
          <p:nvPr>
            <p:ph type="body" idx="1"/>
          </p:nvPr>
        </p:nvSpPr>
        <p:spPr>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gn="l" defTabSz="914400" fontAlgn="auto">
              <a:lnSpc>
                <a:spcPct val="50000"/>
              </a:lnSpc>
              <a:spcBef>
                <a:spcPts val="1400"/>
              </a:spcBef>
              <a:spcAft>
                <a:spcPts val="0"/>
              </a:spcAft>
              <a:buFontTx/>
              <a:buNone/>
            </a:pPr>
            <a:endParaRPr lang="en-US" altLang="ko-KR" sz="18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2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3918818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제목 3"/>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보충명세서</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2" name="텍스트 개체 틀 1"/>
          <p:cNvSpPr txBox="1">
            <a:spLocks noGrp="1"/>
          </p:cNvSpPr>
          <p:nvPr>
            <p:ph type="body" idx="1"/>
          </p:nvPr>
        </p:nvSpPr>
        <p:spPr>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ko-KR" altLang="en-US"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err="1">
                <a:solidFill>
                  <a:schemeClr val="tx2">
                    <a:lumMod val="65000"/>
                    <a:lumOff val="35000"/>
                  </a:schemeClr>
                </a:solidFill>
                <a:latin typeface="맑은 고딕" charset="0"/>
                <a:ea typeface="맑은 고딕" charset="0"/>
              </a:rPr>
              <a:t>법적</a:t>
            </a:r>
            <a:r>
              <a:rPr lang="en-US" altLang="ko-KR" sz="1400" dirty="0">
                <a:solidFill>
                  <a:schemeClr val="tx2">
                    <a:lumMod val="65000"/>
                    <a:lumOff val="35000"/>
                  </a:schemeClr>
                </a:solidFill>
                <a:latin typeface="맑은 고딕" charset="0"/>
                <a:ea typeface="맑은 고딕" charset="0"/>
              </a:rPr>
              <a:t> 문제</a:t>
            </a:r>
            <a:endParaRPr lang="ko-KR" altLang="en-US"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오픈 소스 소프트웨어를 포함하는 제품의 재판매가 가능하도록 라이선스 규정이 해결된다면, 오픈 소스 컴포넌트를 사용할 것을 추천한다.</a:t>
            </a:r>
            <a:endParaRPr lang="ko-KR" altLang="en-US"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모든 세금 관련 규정은 법에 의해 판매에 적용된다. 그러나 이 규정은 자주 바뀔 수 </a:t>
            </a:r>
            <a:r>
              <a:rPr lang="en-US" altLang="ko-KR" sz="1400" dirty="0" err="1">
                <a:solidFill>
                  <a:schemeClr val="tx2">
                    <a:lumMod val="65000"/>
                    <a:lumOff val="35000"/>
                  </a:schemeClr>
                </a:solidFill>
                <a:latin typeface="맑은 고딕" charset="0"/>
                <a:ea typeface="맑은 고딕" charset="0"/>
              </a:rPr>
              <a:t>있음을</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유의하라</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err="1">
                <a:solidFill>
                  <a:schemeClr val="tx2">
                    <a:lumMod val="65000"/>
                    <a:lumOff val="35000"/>
                  </a:schemeClr>
                </a:solidFill>
                <a:latin typeface="맑은 고딕" charset="0"/>
                <a:ea typeface="맑은 고딕" charset="0"/>
              </a:rPr>
              <a:t>관심</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도메인</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정보</a:t>
            </a:r>
            <a:endParaRPr lang="ko-KR" altLang="en-US"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err="1">
                <a:solidFill>
                  <a:schemeClr val="tx2">
                    <a:lumMod val="65000"/>
                    <a:lumOff val="35000"/>
                  </a:schemeClr>
                </a:solidFill>
                <a:latin typeface="맑은 고딕" charset="0"/>
                <a:ea typeface="맑은 고딕" charset="0"/>
              </a:rPr>
              <a:t>가격</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결정</a:t>
            </a:r>
            <a:endParaRPr lang="ko-KR" altLang="en-US"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err="1">
                <a:solidFill>
                  <a:schemeClr val="tx2">
                    <a:lumMod val="65000"/>
                    <a:lumOff val="35000"/>
                  </a:schemeClr>
                </a:solidFill>
                <a:latin typeface="맑은 고딕" charset="0"/>
                <a:ea typeface="맑은 고딕" charset="0"/>
              </a:rPr>
              <a:t>도메인</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규칙에</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기술된</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가격</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결정</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규칙뿐만</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아니라</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제품에는</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원래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가격이</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있고</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때에</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따라서는</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영구적</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인하가격도</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있다</a:t>
            </a: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err="1">
                <a:solidFill>
                  <a:schemeClr val="tx2">
                    <a:lumMod val="65000"/>
                    <a:lumOff val="35000"/>
                  </a:schemeClr>
                </a:solidFill>
                <a:latin typeface="맑은 고딕" charset="0"/>
                <a:ea typeface="맑은 고딕" charset="0"/>
              </a:rPr>
              <a:t>만약</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인하가격이</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있다면</a:t>
            </a:r>
            <a:r>
              <a:rPr lang="en-US" altLang="ko-KR" sz="1400" dirty="0">
                <a:solidFill>
                  <a:schemeClr val="tx2">
                    <a:lumMod val="65000"/>
                    <a:lumOff val="35000"/>
                  </a:schemeClr>
                </a:solidFill>
                <a:latin typeface="맑은 고딕" charset="0"/>
                <a:ea typeface="맑은 고딕" charset="0"/>
              </a:rPr>
              <a:t>, 더 </a:t>
            </a:r>
            <a:r>
              <a:rPr lang="en-US" altLang="ko-KR" sz="1400" dirty="0" err="1">
                <a:solidFill>
                  <a:schemeClr val="tx2">
                    <a:lumMod val="65000"/>
                    <a:lumOff val="35000"/>
                  </a:schemeClr>
                </a:solidFill>
                <a:latin typeface="맑은 고딕" charset="0"/>
                <a:ea typeface="맑은 고딕" charset="0"/>
              </a:rPr>
              <a:t>많은</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할인을</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하기</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이전의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제품</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가격은</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영구적</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인하가격이다</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회계와</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세금</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문제가</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있으므로</a:t>
            </a: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err="1">
                <a:solidFill>
                  <a:schemeClr val="tx2">
                    <a:lumMod val="65000"/>
                    <a:lumOff val="35000"/>
                  </a:schemeClr>
                </a:solidFill>
                <a:latin typeface="맑은 고딕" charset="0"/>
                <a:ea typeface="맑은 고딕" charset="0"/>
              </a:rPr>
              <a:t>영구적</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인하가격이</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있더라도</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제품의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원래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가격</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정보를</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갖고</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있어야</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한다</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endParaRPr lang="ko-KR" altLang="en-US"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err="1">
                <a:solidFill>
                  <a:schemeClr val="tx2">
                    <a:lumMod val="65000"/>
                    <a:lumOff val="35000"/>
                  </a:schemeClr>
                </a:solidFill>
                <a:latin typeface="맑은 고딕" charset="0"/>
                <a:ea typeface="맑은 고딕" charset="0"/>
              </a:rPr>
              <a:t>신용카드</a:t>
            </a:r>
            <a:r>
              <a:rPr lang="en-US" altLang="ko-KR" sz="1400" dirty="0">
                <a:solidFill>
                  <a:schemeClr val="tx2">
                    <a:lumMod val="65000"/>
                    <a:lumOff val="35000"/>
                  </a:schemeClr>
                </a:solidFill>
                <a:latin typeface="맑은 고딕" charset="0"/>
                <a:ea typeface="맑은 고딕" charset="0"/>
              </a:rPr>
              <a:t> 및 </a:t>
            </a:r>
            <a:r>
              <a:rPr lang="en-US" altLang="ko-KR" sz="1400" dirty="0" err="1">
                <a:solidFill>
                  <a:schemeClr val="tx2">
                    <a:lumMod val="65000"/>
                    <a:lumOff val="35000"/>
                  </a:schemeClr>
                </a:solidFill>
                <a:latin typeface="맑은 고딕" charset="0"/>
                <a:ea typeface="맑은 고딕" charset="0"/>
              </a:rPr>
              <a:t>직불카드</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지불</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처리</a:t>
            </a:r>
            <a:endParaRPr lang="ko-KR" altLang="en-US"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err="1">
                <a:solidFill>
                  <a:schemeClr val="tx2">
                    <a:lumMod val="65000"/>
                    <a:lumOff val="35000"/>
                  </a:schemeClr>
                </a:solidFill>
                <a:latin typeface="맑은 고딕" charset="0"/>
                <a:ea typeface="맑은 고딕" charset="0"/>
              </a:rPr>
              <a:t>지불</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인증</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서비스에서</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신용카드</a:t>
            </a:r>
            <a:r>
              <a:rPr lang="en-US" altLang="ko-KR" sz="1400" dirty="0">
                <a:solidFill>
                  <a:schemeClr val="tx2">
                    <a:lumMod val="65000"/>
                    <a:lumOff val="35000"/>
                  </a:schemeClr>
                </a:solidFill>
                <a:latin typeface="맑은 고딕" charset="0"/>
                <a:ea typeface="맑은 고딕" charset="0"/>
              </a:rPr>
              <a:t> 및 </a:t>
            </a:r>
            <a:r>
              <a:rPr lang="en-US" altLang="ko-KR" sz="1400" dirty="0" err="1">
                <a:solidFill>
                  <a:schemeClr val="tx2">
                    <a:lumMod val="65000"/>
                    <a:lumOff val="35000"/>
                  </a:schemeClr>
                </a:solidFill>
                <a:latin typeface="맑은 고딕" charset="0"/>
                <a:ea typeface="맑은 고딕" charset="0"/>
              </a:rPr>
              <a:t>직불카드의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전자</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지불의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승인되면</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구매자가</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아니라</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판매자에게</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구매</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금액을</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지불해야</a:t>
            </a: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한다</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결과적으로</a:t>
            </a:r>
            <a:r>
              <a:rPr lang="en-US" altLang="ko-KR" sz="1400" dirty="0">
                <a:solidFill>
                  <a:schemeClr val="tx2">
                    <a:lumMod val="65000"/>
                    <a:lumOff val="35000"/>
                  </a:schemeClr>
                </a:solidFill>
                <a:latin typeface="맑은 고딕" charset="0"/>
                <a:ea typeface="맑은 고딕" charset="0"/>
              </a:rPr>
              <a:t> 각 </a:t>
            </a:r>
            <a:r>
              <a:rPr lang="en-US" altLang="ko-KR" sz="1400" dirty="0" err="1">
                <a:solidFill>
                  <a:schemeClr val="tx2">
                    <a:lumMod val="65000"/>
                    <a:lumOff val="35000"/>
                  </a:schemeClr>
                </a:solidFill>
                <a:latin typeface="맑은 고딕" charset="0"/>
                <a:ea typeface="맑은 고딕" charset="0"/>
              </a:rPr>
              <a:t>지불에</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대해</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판매자는</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인증</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서비스로부터</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판매자의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외상계정에</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금액을</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기록해야</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한다</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일반적으로</a:t>
            </a: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매일</a:t>
            </a:r>
            <a:r>
              <a:rPr lang="en-US" altLang="ko-KR" sz="1400" dirty="0">
                <a:solidFill>
                  <a:schemeClr val="tx2">
                    <a:lumMod val="65000"/>
                    <a:lumOff val="35000"/>
                  </a:schemeClr>
                </a:solidFill>
                <a:latin typeface="맑은 고딕" charset="0"/>
                <a:ea typeface="맑은 고딕" charset="0"/>
              </a:rPr>
              <a:t> 밤,  </a:t>
            </a:r>
            <a:r>
              <a:rPr lang="en-US" altLang="ko-KR" sz="1400" dirty="0" err="1">
                <a:solidFill>
                  <a:schemeClr val="tx2">
                    <a:lumMod val="65000"/>
                    <a:lumOff val="35000"/>
                  </a:schemeClr>
                </a:solidFill>
                <a:latin typeface="맑은 고딕" charset="0"/>
                <a:ea typeface="맑은 고딕" charset="0"/>
              </a:rPr>
              <a:t>인증</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서비스는</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판매자의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외상계정에</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약간의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트랜잭션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수수료를</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제하고</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하루간의</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승인</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금액을</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전자식</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자금이</a:t>
            </a: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err="1">
                <a:solidFill>
                  <a:schemeClr val="tx2">
                    <a:lumMod val="65000"/>
                    <a:lumOff val="35000"/>
                  </a:schemeClr>
                </a:solidFill>
                <a:latin typeface="맑은 고딕" charset="0"/>
                <a:ea typeface="맑은 고딕" charset="0"/>
              </a:rPr>
              <a:t>체할</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것이다</a:t>
            </a:r>
            <a:r>
              <a:rPr lang="en-US" altLang="ko-KR" sz="1400" dirty="0">
                <a:solidFill>
                  <a:schemeClr val="tx2">
                    <a:lumMod val="65000"/>
                    <a:lumOff val="35000"/>
                  </a:schemeClr>
                </a:solidFill>
                <a:latin typeface="맑은 고딕" charset="0"/>
                <a:ea typeface="맑은 고딕" charset="0"/>
              </a:rPr>
              <a:t>.</a:t>
            </a:r>
            <a:endParaRPr lang="ko-KR" altLang="en-US" sz="1400" dirty="0">
              <a:solidFill>
                <a:schemeClr val="tx2">
                  <a:lumMod val="65000"/>
                  <a:lumOff val="35000"/>
                </a:schemeClr>
              </a:solidFill>
              <a:latin typeface="맑은 고딕" charset="0"/>
              <a:ea typeface="맑은 고딕" charset="0"/>
            </a:endParaRPr>
          </a:p>
          <a:p>
            <a:pPr marL="0" indent="0">
              <a:lnSpc>
                <a:spcPct val="60000"/>
              </a:lnSpc>
              <a:spcBef>
                <a:spcPts val="1400"/>
              </a:spcBef>
              <a:buNone/>
            </a:pPr>
            <a:endParaRPr lang="ko-KR" altLang="en-US" sz="1600" b="0" cap="none" dirty="0">
              <a:solidFill>
                <a:schemeClr val="tx2">
                  <a:lumMod val="65000"/>
                  <a:lumOff val="35000"/>
                </a:schemeClr>
              </a:solidFill>
              <a:latin typeface="맑은 고딕" charset="0"/>
              <a:ea typeface="맑은 고딕"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보충명세서</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7" name="텍스트 개체 틀 6"/>
          <p:cNvSpPr txBox="1">
            <a:spLocks noGrp="1"/>
          </p:cNvSpPr>
          <p:nvPr>
            <p:ph type="body" idx="1"/>
          </p:nvPr>
        </p:nvSpPr>
        <p:spPr>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gn="l" defTabSz="914400" fontAlgn="auto">
              <a:lnSpc>
                <a:spcPct val="90000"/>
              </a:lnSpc>
              <a:spcBef>
                <a:spcPts val="1400"/>
              </a:spcBef>
              <a:spcAft>
                <a:spcPts val="0"/>
              </a:spcAft>
              <a:buFontTx/>
              <a:buNone/>
            </a:pPr>
            <a:r>
              <a:rPr lang="en-US" altLang="ko-KR" sz="2000" b="0" cap="none" dirty="0" err="1">
                <a:solidFill>
                  <a:schemeClr val="tx2">
                    <a:lumMod val="65000"/>
                    <a:lumOff val="35000"/>
                  </a:schemeClr>
                </a:solidFill>
                <a:latin typeface="맑은 고딕" charset="0"/>
                <a:ea typeface="맑은 고딕" charset="0"/>
              </a:rPr>
              <a:t>판매</a:t>
            </a:r>
            <a:r>
              <a:rPr lang="en-US" altLang="ko-KR" sz="2000" b="0" cap="none" dirty="0">
                <a:solidFill>
                  <a:schemeClr val="tx2">
                    <a:lumMod val="65000"/>
                    <a:lumOff val="35000"/>
                  </a:schemeClr>
                </a:solidFill>
                <a:latin typeface="맑은 고딕" charset="0"/>
                <a:ea typeface="맑은 고딕" charset="0"/>
              </a:rPr>
              <a:t> 세금 </a:t>
            </a:r>
            <a:endParaRPr lang="ko-KR" altLang="en-US" sz="20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판매 세금 계산은 매우 복잡할 수 있고 일반적으로 정부의 행정지역 구분(도, 시, 군)에서의 법에 따라 변한다. 따라서 외부 세금 계산 소프트웨어를 사용하는 것이 바람직하다. 세금은 시, 도, 정부에 납부한다. 어떤 품목은 무조건 면세일 수 있고, 어떤 품목은 구매자(예를 들어 농민, 어린이)에 따라 면세 될 수 있다.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품목 식별자:UPC, EAN, SKU, 바코드, 바코드 판독기</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NextGen POS는 다양한 품목 식별 체계를 지원해야 한다. UPC(universal product codes, 국제 제품 코드), EAN(European article numbering, 유럽인 품목 번호 체계), SKU(stock keeping units, 재고 유지 단위)는 판매되는 제품을 위한 일반적인 세 가지 식별 체계이다. JAN(Japanese article numbers, 일본 품목 번호체계)은 EAN(의 한 종류이다.) SKU는 완전한 소매상 임의의 식별자이다.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그러나 UPC와 EAN은 표준적이고 규정적인 컴포넌트를 갖는다. 전체를 개괄적으로 살펴보기 위해서는 www.adams1.com/russandam/upccode.html, www.uc-council.org, www.ean-int.org를 참조할 수 있다.</a:t>
            </a:r>
            <a:endParaRPr lang="ko-KR" altLang="en-US" sz="16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41990338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텍스트 개체 틀 7"/>
          <p:cNvSpPr txBox="1">
            <a:spLocks noGrp="1"/>
          </p:cNvSpPr>
          <p:nvPr>
            <p:ph type="title"/>
          </p:nvPr>
        </p:nvSpPr>
        <p:spPr>
          <a:prstGeom prst="rect">
            <a:avLst/>
          </a:prstGeom>
        </p:spPr>
        <p:txBody>
          <a:bodyPr vert="horz" wrap="square" lIns="91440" tIns="45720" rIns="91440" bIns="45720" anchor="b">
            <a:normAutofit/>
          </a:bodyPr>
          <a:lstStyle/>
          <a:p>
            <a:pPr marL="0" indent="0"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용어집</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4" name="Rectangle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2200" b="0" cap="none" dirty="0">
                <a:solidFill>
                  <a:schemeClr val="tx2">
                    <a:lumMod val="65000"/>
                    <a:lumOff val="35000"/>
                  </a:schemeClr>
                </a:solidFill>
                <a:latin typeface="맑은 고딕" charset="0"/>
                <a:ea typeface="맑은 고딕" charset="0"/>
              </a:rPr>
              <a:t>개정 이력</a:t>
            </a: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2200" b="0" cap="none" dirty="0">
                <a:solidFill>
                  <a:schemeClr val="tx2">
                    <a:lumMod val="65000"/>
                    <a:lumOff val="35000"/>
                  </a:schemeClr>
                </a:solidFill>
                <a:latin typeface="맑은 고딕" charset="0"/>
                <a:ea typeface="맑은 고딕" charset="0"/>
              </a:rPr>
              <a:t>개요</a:t>
            </a: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2200" b="0" cap="none" dirty="0">
              <a:solidFill>
                <a:schemeClr val="tx2">
                  <a:lumMod val="65000"/>
                  <a:lumOff val="35000"/>
                </a:schemeClr>
              </a:solidFill>
              <a:latin typeface="맑은 고딕" charset="0"/>
              <a:ea typeface="맑은 고딕" charset="0"/>
            </a:endParaRPr>
          </a:p>
        </p:txBody>
      </p:sp>
      <p:graphicFrame>
        <p:nvGraphicFramePr>
          <p:cNvPr id="6" name="표 5"/>
          <p:cNvGraphicFramePr>
            <a:graphicFrameLocks noGrp="1"/>
          </p:cNvGraphicFramePr>
          <p:nvPr>
            <p:extLst>
              <p:ext uri="{D42A27DB-BD31-4B8C-83A1-F6EECF244321}">
                <p14:modId xmlns:p14="http://schemas.microsoft.com/office/powerpoint/2010/main" val="2294249118"/>
              </p:ext>
            </p:extLst>
          </p:nvPr>
        </p:nvGraphicFramePr>
        <p:xfrm>
          <a:off x="991577" y="1694571"/>
          <a:ext cx="9486900" cy="1386840"/>
        </p:xfrm>
        <a:graphic>
          <a:graphicData uri="http://schemas.openxmlformats.org/drawingml/2006/table">
            <a:tbl>
              <a:tblPr firstRow="1" bandRow="1">
                <a:tableStyleId>{5C22544A-7EE6-4342-B048-85BDC9FD1C3A}</a:tableStyleId>
              </a:tblPr>
              <a:tblGrid>
                <a:gridCol w="2371725">
                  <a:extLst>
                    <a:ext uri="{9D8B030D-6E8A-4147-A177-3AD203B41FA5}">
                      <a16:colId xmlns:a16="http://schemas.microsoft.com/office/drawing/2014/main" val="20000"/>
                    </a:ext>
                  </a:extLst>
                </a:gridCol>
                <a:gridCol w="1293495">
                  <a:extLst>
                    <a:ext uri="{9D8B030D-6E8A-4147-A177-3AD203B41FA5}">
                      <a16:colId xmlns:a16="http://schemas.microsoft.com/office/drawing/2014/main" val="20001"/>
                    </a:ext>
                  </a:extLst>
                </a:gridCol>
                <a:gridCol w="3855720">
                  <a:extLst>
                    <a:ext uri="{9D8B030D-6E8A-4147-A177-3AD203B41FA5}">
                      <a16:colId xmlns:a16="http://schemas.microsoft.com/office/drawing/2014/main" val="20002"/>
                    </a:ext>
                  </a:extLst>
                </a:gridCol>
                <a:gridCol w="1965960">
                  <a:extLst>
                    <a:ext uri="{9D8B030D-6E8A-4147-A177-3AD203B41FA5}">
                      <a16:colId xmlns:a16="http://schemas.microsoft.com/office/drawing/2014/main" val="20003"/>
                    </a:ext>
                  </a:extLst>
                </a:gridCol>
              </a:tblGrid>
              <a:tr h="370840">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버전</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일자</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설명</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저자</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645160">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Inception </a:t>
                      </a:r>
                      <a:r>
                        <a:rPr lang="en-US" altLang="ko-KR" sz="1800" b="0" kern="1200" dirty="0">
                          <a:solidFill>
                            <a:srgbClr val="000000"/>
                          </a:solidFill>
                          <a:latin typeface="맑은 고딕" charset="0"/>
                          <a:ea typeface="맑은 고딕" charset="0"/>
                        </a:rPr>
                        <a:t>초안</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2017.04.07</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최초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버전</a:t>
                      </a:r>
                      <a:r>
                        <a:rPr lang="en-US" altLang="ko-KR" sz="1800" b="0" kern="1200" dirty="0">
                          <a:solidFill>
                            <a:srgbClr val="000000"/>
                          </a:solidFill>
                          <a:latin typeface="Corbel" charset="0"/>
                          <a:ea typeface="Corbel" charset="0"/>
                        </a:rPr>
                        <a:t>. Elaboration </a:t>
                      </a:r>
                      <a:r>
                        <a:rPr lang="en-US" altLang="ko-KR" sz="1800" b="0" kern="1200" dirty="0">
                          <a:solidFill>
                            <a:srgbClr val="000000"/>
                          </a:solidFill>
                          <a:latin typeface="맑은 고딕" charset="0"/>
                          <a:ea typeface="맑은 고딕" charset="0"/>
                        </a:rPr>
                        <a:t>단계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동안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주로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정제되어야</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함</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김우진</a:t>
                      </a:r>
                      <a:endParaRPr lang="ko-KR" altLang="en-US" sz="18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김해빈</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10001"/>
                  </a:ext>
                </a:extLst>
              </a:tr>
              <a:tr h="370840">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extLst>
                  <a:ext uri="{0D108BD9-81ED-4DB2-BD59-A6C34878D82A}">
                    <a16:rowId xmlns:a16="http://schemas.microsoft.com/office/drawing/2014/main" val="10002"/>
                  </a:ext>
                </a:extLst>
              </a:tr>
            </a:tbl>
          </a:graphicData>
        </a:graphic>
      </p:graphicFrame>
      <p:graphicFrame>
        <p:nvGraphicFramePr>
          <p:cNvPr id="7" name="표 6"/>
          <p:cNvGraphicFramePr>
            <a:graphicFrameLocks noGrp="1"/>
          </p:cNvGraphicFramePr>
          <p:nvPr>
            <p:extLst>
              <p:ext uri="{D42A27DB-BD31-4B8C-83A1-F6EECF244321}">
                <p14:modId xmlns:p14="http://schemas.microsoft.com/office/powerpoint/2010/main" val="2945376854"/>
              </p:ext>
            </p:extLst>
          </p:nvPr>
        </p:nvGraphicFramePr>
        <p:xfrm>
          <a:off x="991577" y="3690388"/>
          <a:ext cx="9486900" cy="1797685"/>
        </p:xfrm>
        <a:graphic>
          <a:graphicData uri="http://schemas.openxmlformats.org/drawingml/2006/table">
            <a:tbl>
              <a:tblPr firstRow="1" bandRow="1">
                <a:tableStyleId>{5C22544A-7EE6-4342-B048-85BDC9FD1C3A}</a:tableStyleId>
              </a:tblPr>
              <a:tblGrid>
                <a:gridCol w="1513840">
                  <a:extLst>
                    <a:ext uri="{9D8B030D-6E8A-4147-A177-3AD203B41FA5}">
                      <a16:colId xmlns:a16="http://schemas.microsoft.com/office/drawing/2014/main" val="20000"/>
                    </a:ext>
                  </a:extLst>
                </a:gridCol>
                <a:gridCol w="3889375">
                  <a:extLst>
                    <a:ext uri="{9D8B030D-6E8A-4147-A177-3AD203B41FA5}">
                      <a16:colId xmlns:a16="http://schemas.microsoft.com/office/drawing/2014/main" val="20001"/>
                    </a:ext>
                  </a:extLst>
                </a:gridCol>
                <a:gridCol w="535305">
                  <a:extLst>
                    <a:ext uri="{9D8B030D-6E8A-4147-A177-3AD203B41FA5}">
                      <a16:colId xmlns:a16="http://schemas.microsoft.com/office/drawing/2014/main" val="20002"/>
                    </a:ext>
                  </a:extLst>
                </a:gridCol>
                <a:gridCol w="812165">
                  <a:extLst>
                    <a:ext uri="{9D8B030D-6E8A-4147-A177-3AD203B41FA5}">
                      <a16:colId xmlns:a16="http://schemas.microsoft.com/office/drawing/2014/main" val="20003"/>
                    </a:ext>
                  </a:extLst>
                </a:gridCol>
                <a:gridCol w="1371600">
                  <a:extLst>
                    <a:ext uri="{9D8B030D-6E8A-4147-A177-3AD203B41FA5}">
                      <a16:colId xmlns:a16="http://schemas.microsoft.com/office/drawing/2014/main" val="20004"/>
                    </a:ext>
                  </a:extLst>
                </a:gridCol>
                <a:gridCol w="1364615">
                  <a:extLst>
                    <a:ext uri="{9D8B030D-6E8A-4147-A177-3AD203B41FA5}">
                      <a16:colId xmlns:a16="http://schemas.microsoft.com/office/drawing/2014/main" val="20005"/>
                    </a:ext>
                  </a:extLst>
                </a:gridCol>
              </a:tblGrid>
              <a:tr h="467360">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용어</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gridSpan="2">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Corbel" charset="0"/>
                          <a:ea typeface="Corbel" charset="0"/>
                        </a:rPr>
                        <a:t> </a:t>
                      </a:r>
                      <a:r>
                        <a:rPr lang="en-US" altLang="ko-KR" sz="1800" b="1" kern="1200" dirty="0">
                          <a:solidFill>
                            <a:srgbClr val="FFFFFF"/>
                          </a:solidFill>
                          <a:latin typeface="맑은 고딕" charset="0"/>
                          <a:ea typeface="맑은 고딕" charset="0"/>
                        </a:rPr>
                        <a:t>정의</a:t>
                      </a:r>
                      <a:r>
                        <a:rPr lang="en-US" altLang="ko-KR" sz="1800" b="1" kern="1200" dirty="0">
                          <a:solidFill>
                            <a:srgbClr val="FFFFFF"/>
                          </a:solidFill>
                          <a:latin typeface="Corbel" charset="0"/>
                          <a:ea typeface="Corbel" charset="0"/>
                        </a:rPr>
                        <a:t> </a:t>
                      </a:r>
                      <a:r>
                        <a:rPr lang="en-US" altLang="ko-KR" sz="1800" b="1" kern="1200" dirty="0">
                          <a:solidFill>
                            <a:srgbClr val="FFFFFF"/>
                          </a:solidFill>
                          <a:latin typeface="맑은 고딕" charset="0"/>
                          <a:ea typeface="맑은 고딕" charset="0"/>
                        </a:rPr>
                        <a:t>및</a:t>
                      </a:r>
                      <a:r>
                        <a:rPr lang="en-US" altLang="ko-KR" sz="1800" b="1" kern="1200" dirty="0">
                          <a:solidFill>
                            <a:srgbClr val="FFFFFF"/>
                          </a:solidFill>
                          <a:latin typeface="Corbel" charset="0"/>
                          <a:ea typeface="Corbel" charset="0"/>
                        </a:rPr>
                        <a:t> </a:t>
                      </a:r>
                      <a:r>
                        <a:rPr lang="en-US" altLang="ko-KR" sz="1800" b="1" kern="1200" dirty="0">
                          <a:solidFill>
                            <a:srgbClr val="FFFFFF"/>
                          </a:solidFill>
                          <a:latin typeface="맑은 고딕" charset="0"/>
                          <a:ea typeface="맑은 고딕" charset="0"/>
                        </a:rPr>
                        <a:t>정보</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hMerge="1">
                  <a:txBody>
                    <a:bodyPr/>
                    <a:lstStyle/>
                    <a:p>
                      <a:pPr>
                        <a:buFontTx/>
                        <a:buNone/>
                      </a:pPr>
                      <a:endParaRPr lang="ko-KR" altLang="en-US" b="0" kern="1200" dirty="0"/>
                    </a:p>
                  </a:txBody>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형식</a:t>
                      </a:r>
                      <a:r>
                        <a:rPr lang="en-US" altLang="ko-KR" sz="1800" b="1" kern="1200" dirty="0">
                          <a:solidFill>
                            <a:srgbClr val="FFFFFF"/>
                          </a:solidFill>
                          <a:latin typeface="Corbel" charset="0"/>
                          <a:ea typeface="Corbel" charset="0"/>
                        </a:rPr>
                        <a:t> </a:t>
                      </a:r>
                      <a:endParaRPr lang="ko-KR" altLang="en-US" sz="1800" b="1" kern="1200" dirty="0">
                        <a:solidFill>
                          <a:srgbClr val="FFFFFF"/>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검증</a:t>
                      </a:r>
                      <a:r>
                        <a:rPr lang="en-US" altLang="ko-KR" sz="1800" b="1" kern="1200" dirty="0">
                          <a:solidFill>
                            <a:srgbClr val="FFFFFF"/>
                          </a:solidFill>
                          <a:latin typeface="Corbel" charset="0"/>
                          <a:ea typeface="Corbel" charset="0"/>
                        </a:rPr>
                        <a:t> </a:t>
                      </a:r>
                      <a:r>
                        <a:rPr lang="en-US" altLang="ko-KR" sz="1800" b="1" kern="1200" dirty="0">
                          <a:solidFill>
                            <a:srgbClr val="FFFFFF"/>
                          </a:solidFill>
                          <a:latin typeface="맑은 고딕" charset="0"/>
                          <a:ea typeface="맑은 고딕" charset="0"/>
                        </a:rPr>
                        <a:t>규칙</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별칭</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408305">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품목(Goods)</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판매를</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위한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제품이나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서비스</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gridSpan="2">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hMerge="1">
                  <a:txBody>
                    <a:bodyPr/>
                    <a:lstStyle/>
                    <a:p>
                      <a:pPr>
                        <a:buFontTx/>
                        <a:buNone/>
                      </a:pPr>
                      <a:endParaRPr lang="ko-KR" altLang="en-US" b="0" kern="1200" dirty="0"/>
                    </a:p>
                  </a:txBody>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10001"/>
                  </a:ext>
                </a:extLst>
              </a:tr>
              <a:tr h="922020">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지불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인증</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판매자에게</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지불하거나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지불을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보증하는</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외부</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지불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인증</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서비스에</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의한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검증</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gridSpan="2">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hMerge="1">
                  <a:txBody>
                    <a:bodyPr/>
                    <a:lstStyle/>
                    <a:p>
                      <a:pPr>
                        <a:buFontTx/>
                        <a:buNone/>
                      </a:pPr>
                      <a:endParaRPr lang="ko-KR" altLang="en-US" b="0" kern="1200" dirty="0"/>
                    </a:p>
                  </a:txBody>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4773296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보충명세서</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7" name="텍스트 개체 틀 6"/>
          <p:cNvSpPr>
            <a:spLocks noGrp="1"/>
          </p:cNvSpPr>
          <p:nvPr>
            <p:ph type="body" idx="1"/>
          </p:nvPr>
        </p:nvSpPr>
        <p:spPr>
          <a:xfrm>
            <a:off x="776947" y="1180672"/>
            <a:ext cx="10515600" cy="4910871"/>
          </a:xfrm>
        </p:spPr>
        <p:txBody>
          <a:bodyPr/>
          <a:lstStyle/>
          <a:p>
            <a:pPr marL="0" indent="0">
              <a:buNone/>
            </a:pPr>
            <a:r>
              <a:rPr lang="en-US" altLang="ko-KR" dirty="0"/>
              <a:t>  </a:t>
            </a:r>
            <a:endParaRPr lang="ko-KR" altLang="en-US" dirty="0"/>
          </a:p>
        </p:txBody>
      </p:sp>
      <p:sp>
        <p:nvSpPr>
          <p:cNvPr id="8" name="Rectangle 3"/>
          <p:cNvSpPr txBox="1">
            <a:spLocks/>
          </p:cNvSpPr>
          <p:nvPr/>
        </p:nvSpPr>
        <p:spPr>
          <a:xfrm>
            <a:off x="838200" y="1180671"/>
            <a:ext cx="10515600" cy="4910871"/>
          </a:xfrm>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rtlCol="0" anchor="t">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FontTx/>
              <a:buNone/>
            </a:pPr>
            <a:endParaRPr lang="ko-KR" altLang="en-US" sz="2200" dirty="0">
              <a:solidFill>
                <a:schemeClr val="tx2">
                  <a:lumMod val="65000"/>
                  <a:lumOff val="35000"/>
                </a:schemeClr>
              </a:solidFill>
              <a:latin typeface="맑은 고딕" charset="0"/>
              <a:ea typeface="맑은 고딕" charset="0"/>
            </a:endParaRPr>
          </a:p>
        </p:txBody>
      </p:sp>
      <p:graphicFrame>
        <p:nvGraphicFramePr>
          <p:cNvPr id="9" name="내용 개체 틀 1"/>
          <p:cNvGraphicFramePr>
            <a:graphicFrameLocks noGrp="1"/>
          </p:cNvGraphicFramePr>
          <p:nvPr>
            <p:extLst>
              <p:ext uri="{D42A27DB-BD31-4B8C-83A1-F6EECF244321}">
                <p14:modId xmlns:p14="http://schemas.microsoft.com/office/powerpoint/2010/main" val="1147668979"/>
              </p:ext>
            </p:extLst>
          </p:nvPr>
        </p:nvGraphicFramePr>
        <p:xfrm>
          <a:off x="1112080" y="1444008"/>
          <a:ext cx="9620250" cy="1198880"/>
        </p:xfrm>
        <a:graphic>
          <a:graphicData uri="http://schemas.openxmlformats.org/drawingml/2006/table">
            <a:tbl>
              <a:tblPr firstRow="1" bandRow="1" bandCol="1">
                <a:tableStyleId>{69CF1AB2-1976-4502-BF36-3FF5EA218861}</a:tableStyleId>
              </a:tblPr>
              <a:tblGrid>
                <a:gridCol w="1541780">
                  <a:extLst>
                    <a:ext uri="{9D8B030D-6E8A-4147-A177-3AD203B41FA5}">
                      <a16:colId xmlns:a16="http://schemas.microsoft.com/office/drawing/2014/main" val="20000"/>
                    </a:ext>
                  </a:extLst>
                </a:gridCol>
                <a:gridCol w="3649345">
                  <a:extLst>
                    <a:ext uri="{9D8B030D-6E8A-4147-A177-3AD203B41FA5}">
                      <a16:colId xmlns:a16="http://schemas.microsoft.com/office/drawing/2014/main" val="20001"/>
                    </a:ext>
                  </a:extLst>
                </a:gridCol>
                <a:gridCol w="1638300">
                  <a:extLst>
                    <a:ext uri="{9D8B030D-6E8A-4147-A177-3AD203B41FA5}">
                      <a16:colId xmlns:a16="http://schemas.microsoft.com/office/drawing/2014/main" val="20002"/>
                    </a:ext>
                  </a:extLst>
                </a:gridCol>
                <a:gridCol w="1405890">
                  <a:extLst>
                    <a:ext uri="{9D8B030D-6E8A-4147-A177-3AD203B41FA5}">
                      <a16:colId xmlns:a16="http://schemas.microsoft.com/office/drawing/2014/main" val="20003"/>
                    </a:ext>
                  </a:extLst>
                </a:gridCol>
                <a:gridCol w="1384935">
                  <a:extLst>
                    <a:ext uri="{9D8B030D-6E8A-4147-A177-3AD203B41FA5}">
                      <a16:colId xmlns:a16="http://schemas.microsoft.com/office/drawing/2014/main" val="20004"/>
                    </a:ext>
                  </a:extLst>
                </a:gridCol>
              </a:tblGrid>
              <a:tr h="1198880">
                <a:tc>
                  <a:txBody>
                    <a:bodyPr/>
                    <a:lstStyle/>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지불</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인증</a:t>
                      </a:r>
                      <a:r>
                        <a:rPr lang="en-US" altLang="ko-KR" sz="1800" b="1" kern="1200" dirty="0">
                          <a:solidFill>
                            <a:schemeClr val="dk1"/>
                          </a:solidFill>
                          <a:latin typeface="Corbel" charset="0"/>
                          <a:ea typeface="Corbel" charset="0"/>
                        </a:rPr>
                        <a:t> </a:t>
                      </a:r>
                      <a:endParaRPr lang="ko-KR" altLang="en-US" sz="1800" b="1" kern="1200" dirty="0">
                        <a:solidFill>
                          <a:schemeClr val="dk1"/>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요청</a:t>
                      </a:r>
                      <a:endParaRPr lang="ko-KR" altLang="en-US" sz="1800" b="1" kern="1200" dirty="0">
                        <a:solidFill>
                          <a:schemeClr val="dk1"/>
                        </a:solidFill>
                        <a:latin typeface="맑은 고딕" charset="0"/>
                        <a:ea typeface="맑은 고딕" charset="0"/>
                      </a:endParaRPr>
                    </a:p>
                  </a:txBody>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요소들이</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합성되어</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전자적으로</a:t>
                      </a:r>
                      <a:endParaRPr lang="ko-KR" altLang="en-US" sz="1800" b="1" kern="1200" dirty="0">
                        <a:solidFill>
                          <a:schemeClr val="dk1"/>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인증</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서비스에</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전송된다</a:t>
                      </a:r>
                      <a:r>
                        <a:rPr lang="en-US" altLang="ko-KR" sz="1800" b="1" kern="1200" dirty="0">
                          <a:solidFill>
                            <a:schemeClr val="dk1"/>
                          </a:solidFill>
                          <a:latin typeface="Corbel" charset="0"/>
                          <a:ea typeface="Corbel" charset="0"/>
                        </a:rPr>
                        <a:t>.</a:t>
                      </a:r>
                      <a:endParaRPr lang="ko-KR" altLang="en-US" sz="1800" b="1" kern="1200" dirty="0">
                        <a:solidFill>
                          <a:schemeClr val="dk1"/>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요소에는</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상점</a:t>
                      </a:r>
                      <a:r>
                        <a:rPr lang="en-US" altLang="ko-KR" sz="1800" b="1" kern="1200" dirty="0">
                          <a:solidFill>
                            <a:schemeClr val="dk1"/>
                          </a:solidFill>
                          <a:latin typeface="Corbel" charset="0"/>
                          <a:ea typeface="Corbel" charset="0"/>
                        </a:rPr>
                        <a:t> ID, </a:t>
                      </a:r>
                      <a:r>
                        <a:rPr lang="en-US" altLang="ko-KR" sz="1800" b="1" kern="1200" dirty="0">
                          <a:solidFill>
                            <a:schemeClr val="dk1"/>
                          </a:solidFill>
                          <a:latin typeface="맑은 고딕" charset="0"/>
                          <a:ea typeface="맑은 고딕" charset="0"/>
                        </a:rPr>
                        <a:t>고객계좌번호</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금액</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타임스탬프가</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있다</a:t>
                      </a:r>
                      <a:r>
                        <a:rPr lang="en-US" altLang="ko-KR" sz="1800" b="1" kern="1200" dirty="0">
                          <a:solidFill>
                            <a:schemeClr val="dk1"/>
                          </a:solidFill>
                          <a:latin typeface="Corbel" charset="0"/>
                          <a:ea typeface="Corbel" charset="0"/>
                        </a:rPr>
                        <a:t>.</a:t>
                      </a:r>
                      <a:endParaRPr lang="ko-KR" altLang="en-US" sz="1800" b="1" kern="1200" dirty="0">
                        <a:solidFill>
                          <a:schemeClr val="dk1"/>
                        </a:solidFill>
                        <a:latin typeface="Corbel" charset="0"/>
                        <a:ea typeface="Corbel" charset="0"/>
                      </a:endParaRPr>
                    </a:p>
                  </a:txBody>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여러</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세부</a:t>
                      </a:r>
                      <a:endParaRPr lang="ko-KR" altLang="en-US" sz="1800" b="1" kern="1200" dirty="0">
                        <a:solidFill>
                          <a:schemeClr val="dk1"/>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부분으로</a:t>
                      </a:r>
                      <a:endParaRPr lang="ko-KR" altLang="en-US" sz="1800" b="1" kern="1200" dirty="0">
                        <a:solidFill>
                          <a:schemeClr val="dk1"/>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구성된</a:t>
                      </a:r>
                      <a:r>
                        <a:rPr lang="en-US" altLang="ko-KR" sz="1800" b="1" kern="1200" dirty="0">
                          <a:solidFill>
                            <a:schemeClr val="dk1"/>
                          </a:solidFill>
                          <a:latin typeface="Corbel" charset="0"/>
                          <a:ea typeface="Corbel" charset="0"/>
                        </a:rPr>
                        <a:t> 12</a:t>
                      </a:r>
                      <a:r>
                        <a:rPr lang="en-US" altLang="ko-KR" sz="1800" b="1" kern="1200" dirty="0">
                          <a:solidFill>
                            <a:schemeClr val="dk1"/>
                          </a:solidFill>
                          <a:latin typeface="맑은 고딕" charset="0"/>
                          <a:ea typeface="맑은 고딕" charset="0"/>
                        </a:rPr>
                        <a:t>자리</a:t>
                      </a:r>
                      <a:endParaRPr lang="ko-KR" altLang="en-US" sz="1800" b="1" kern="1200" dirty="0">
                        <a:solidFill>
                          <a:schemeClr val="dk1"/>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코드</a:t>
                      </a:r>
                      <a:endParaRPr lang="ko-KR" altLang="en-US" sz="1800" b="1" kern="1200" dirty="0">
                        <a:solidFill>
                          <a:schemeClr val="dk1"/>
                        </a:solidFill>
                        <a:latin typeface="맑은 고딕" charset="0"/>
                        <a:ea typeface="맑은 고딕" charset="0"/>
                      </a:endParaRPr>
                    </a:p>
                  </a:txBody>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Corbel" charset="0"/>
                          <a:ea typeface="Corbel" charset="0"/>
                        </a:rPr>
                        <a:t>12</a:t>
                      </a:r>
                      <a:r>
                        <a:rPr lang="en-US" altLang="ko-KR" sz="1800" b="1" kern="1200" dirty="0">
                          <a:solidFill>
                            <a:schemeClr val="dk1"/>
                          </a:solidFill>
                          <a:latin typeface="맑은 고딕" charset="0"/>
                          <a:ea typeface="맑은 고딕" charset="0"/>
                        </a:rPr>
                        <a:t>번째</a:t>
                      </a:r>
                      <a:endParaRPr lang="ko-KR" altLang="en-US" sz="1800" b="1" kern="1200" dirty="0">
                        <a:solidFill>
                          <a:schemeClr val="dk1"/>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숫자는</a:t>
                      </a:r>
                      <a:endParaRPr lang="ko-KR" altLang="en-US" sz="1800" b="1" kern="1200" dirty="0">
                        <a:solidFill>
                          <a:schemeClr val="dk1"/>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체크</a:t>
                      </a:r>
                      <a:endParaRPr lang="ko-KR" altLang="en-US" sz="1800" b="1" kern="1200" dirty="0">
                        <a:solidFill>
                          <a:schemeClr val="dk1"/>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비트이다</a:t>
                      </a:r>
                      <a:r>
                        <a:rPr lang="en-US" altLang="ko-KR" sz="1800" b="1" kern="1200" dirty="0">
                          <a:solidFill>
                            <a:schemeClr val="dk1"/>
                          </a:solidFill>
                          <a:latin typeface="Corbel" charset="0"/>
                          <a:ea typeface="Corbel" charset="0"/>
                        </a:rPr>
                        <a:t>.</a:t>
                      </a:r>
                      <a:endParaRPr lang="ko-KR" altLang="en-US" sz="1800" b="1" kern="1200" dirty="0">
                        <a:solidFill>
                          <a:schemeClr val="dk1"/>
                        </a:solidFill>
                        <a:latin typeface="Corbel" charset="0"/>
                        <a:ea typeface="Corbel" charset="0"/>
                      </a:endParaRPr>
                    </a:p>
                  </a:txBody>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세계</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공통</a:t>
                      </a:r>
                      <a:endParaRPr lang="ko-KR" altLang="en-US" sz="1800" b="1" kern="1200" dirty="0">
                        <a:solidFill>
                          <a:schemeClr val="dk1"/>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1" kern="1200" dirty="0">
                          <a:solidFill>
                            <a:schemeClr val="dk1"/>
                          </a:solidFill>
                          <a:latin typeface="맑은 고딕" charset="0"/>
                          <a:ea typeface="맑은 고딕" charset="0"/>
                        </a:rPr>
                        <a:t>제품</a:t>
                      </a:r>
                      <a:r>
                        <a:rPr lang="en-US" altLang="ko-KR" sz="1800" b="1" kern="1200" dirty="0">
                          <a:solidFill>
                            <a:schemeClr val="dk1"/>
                          </a:solidFill>
                          <a:latin typeface="Corbel" charset="0"/>
                          <a:ea typeface="Corbel" charset="0"/>
                        </a:rPr>
                        <a:t> </a:t>
                      </a:r>
                      <a:r>
                        <a:rPr lang="en-US" altLang="ko-KR" sz="1800" b="1" kern="1200" dirty="0">
                          <a:solidFill>
                            <a:schemeClr val="dk1"/>
                          </a:solidFill>
                          <a:latin typeface="맑은 고딕" charset="0"/>
                          <a:ea typeface="맑은 고딕" charset="0"/>
                        </a:rPr>
                        <a:t>코드</a:t>
                      </a:r>
                      <a:endParaRPr lang="ko-KR" altLang="en-US" sz="1800" b="1" kern="1200" dirty="0">
                        <a:solidFill>
                          <a:schemeClr val="dk1"/>
                        </a:solidFill>
                        <a:latin typeface="맑은 고딕" charset="0"/>
                        <a:ea typeface="맑은 고딕" charset="0"/>
                      </a:endParaRPr>
                    </a:p>
                  </a:txBody>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8615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텍스트 개체 틀 8"/>
          <p:cNvSpPr txBox="1">
            <a:spLocks noGrp="1"/>
          </p:cNvSpPr>
          <p:nvPr>
            <p:ph type="title"/>
          </p:nvPr>
        </p:nvSpPr>
        <p:spPr>
          <a:prstGeom prst="rect">
            <a:avLst/>
          </a:prstGeom>
        </p:spPr>
        <p:txBody>
          <a:bodyPr vert="horz" wrap="square" lIns="91440" tIns="45720" rIns="91440" bIns="45720" anchor="b">
            <a:normAutofit/>
          </a:bodyPr>
          <a:lstStyle/>
          <a:p>
            <a:pPr marL="0" indent="0"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도메인 모델</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10" name="텍스트 개체 틀 9"/>
          <p:cNvSpPr txBox="1">
            <a:spLocks noGrp="1"/>
          </p:cNvSpPr>
          <p:nvPr>
            <p:ph type="body" idx="1"/>
          </p:nvPr>
        </p:nvSpPr>
        <p:spPr>
          <a:xfrm>
            <a:off x="838199" y="1266092"/>
            <a:ext cx="11175609" cy="524725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numCol="1" anchor="t">
            <a:normAutofit/>
          </a:bodyPr>
          <a:lstStyle/>
          <a:p>
            <a:pPr marL="0" indent="0" algn="l" defTabSz="914400" fontAlgn="auto">
              <a:lnSpc>
                <a:spcPct val="90000"/>
              </a:lnSpc>
              <a:spcBef>
                <a:spcPts val="1400"/>
              </a:spcBef>
              <a:spcAft>
                <a:spcPts val="0"/>
              </a:spcAft>
              <a:buFontTx/>
              <a:buNone/>
            </a:pPr>
            <a:r>
              <a:rPr lang="en-US" altLang="ko-KR" sz="2200" b="1" cap="none" dirty="0">
                <a:solidFill>
                  <a:schemeClr val="tx2">
                    <a:lumMod val="65000"/>
                    <a:lumOff val="35000"/>
                  </a:schemeClr>
                </a:solidFill>
                <a:latin typeface="맑은 고딕" charset="0"/>
                <a:ea typeface="맑은 고딕" charset="0"/>
              </a:rPr>
              <a:t>기본 protected</a:t>
            </a:r>
            <a:endParaRPr lang="ko-KR" altLang="en-US" sz="2200" b="1" cap="none" dirty="0">
              <a:solidFill>
                <a:schemeClr val="tx2">
                  <a:lumMod val="65000"/>
                  <a:lumOff val="35000"/>
                </a:schemeClr>
              </a:solidFill>
              <a:latin typeface="맑은 고딕" charset="0"/>
              <a:ea typeface="맑은 고딕" charset="0"/>
            </a:endParaRPr>
          </a:p>
        </p:txBody>
      </p:sp>
      <p:graphicFrame>
        <p:nvGraphicFramePr>
          <p:cNvPr id="2" name="표 1"/>
          <p:cNvGraphicFramePr>
            <a:graphicFrameLocks noGrp="1"/>
          </p:cNvGraphicFramePr>
          <p:nvPr/>
        </p:nvGraphicFramePr>
        <p:xfrm>
          <a:off x="1087120" y="3597275"/>
          <a:ext cx="1189990" cy="1217930"/>
        </p:xfrm>
        <a:graphic>
          <a:graphicData uri="http://schemas.openxmlformats.org/drawingml/2006/table">
            <a:tbl>
              <a:tblPr firstRow="1" bandRow="1">
                <a:tableStyleId>{C083E6E3-FA7D-4D7B-A595-EF9225AFEA82}</a:tableStyleId>
              </a:tblPr>
              <a:tblGrid>
                <a:gridCol w="1189990">
                  <a:extLst>
                    <a:ext uri="{9D8B030D-6E8A-4147-A177-3AD203B41FA5}">
                      <a16:colId xmlns:a16="http://schemas.microsoft.com/office/drawing/2014/main" val="20000"/>
                    </a:ext>
                  </a:extLst>
                </a:gridCol>
              </a:tblGrid>
              <a:tr h="294005">
                <a:tc>
                  <a:txBody>
                    <a:bodyPr/>
                    <a:lstStyle/>
                    <a:p>
                      <a:pPr marL="0" indent="0" algn="ctr"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Goods</a:t>
                      </a:r>
                      <a:endParaRPr lang="ko-KR" altLang="en-US" sz="1200" b="0" kern="1200" dirty="0">
                        <a:solidFill>
                          <a:schemeClr val="accent3"/>
                        </a:solidFill>
                        <a:latin typeface="맑은 고딕" charset="0"/>
                        <a:ea typeface="맑은 고딕" charset="0"/>
                      </a:endParaRPr>
                    </a:p>
                  </a:txBody>
                  <a:tcPr marL="90170" marR="90170" marT="46990" marB="46990">
                    <a:noFill/>
                  </a:tcPr>
                </a:tc>
                <a:extLst>
                  <a:ext uri="{0D108BD9-81ED-4DB2-BD59-A6C34878D82A}">
                    <a16:rowId xmlns:a16="http://schemas.microsoft.com/office/drawing/2014/main" val="10000"/>
                  </a:ext>
                </a:extLst>
              </a:tr>
              <a:tr h="923925">
                <a:tc>
                  <a:txBody>
                    <a:bodyPr/>
                    <a:lstStyle/>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String namel</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price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quan</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salequan</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event</a:t>
                      </a:r>
                      <a:endParaRPr lang="ko-KR" altLang="en-US" sz="1200" b="0" kern="1200" dirty="0">
                        <a:solidFill>
                          <a:schemeClr val="accent3"/>
                        </a:solidFill>
                        <a:latin typeface="맑은 고딕" charset="0"/>
                        <a:ea typeface="맑은 고딕" charset="0"/>
                      </a:endParaRPr>
                    </a:p>
                  </a:txBody>
                  <a:tcPr marL="0" marR="0" marT="0" marB="0"/>
                </a:tc>
                <a:extLst>
                  <a:ext uri="{0D108BD9-81ED-4DB2-BD59-A6C34878D82A}">
                    <a16:rowId xmlns:a16="http://schemas.microsoft.com/office/drawing/2014/main" val="10001"/>
                  </a:ext>
                </a:extLst>
              </a:tr>
            </a:tbl>
          </a:graphicData>
        </a:graphic>
      </p:graphicFrame>
      <p:graphicFrame>
        <p:nvGraphicFramePr>
          <p:cNvPr id="3" name="표 2"/>
          <p:cNvGraphicFramePr>
            <a:graphicFrameLocks noGrp="1"/>
          </p:cNvGraphicFramePr>
          <p:nvPr/>
        </p:nvGraphicFramePr>
        <p:xfrm>
          <a:off x="2768600" y="3413760"/>
          <a:ext cx="1971675" cy="1757045"/>
        </p:xfrm>
        <a:graphic>
          <a:graphicData uri="http://schemas.openxmlformats.org/drawingml/2006/table">
            <a:tbl>
              <a:tblPr firstRow="1" bandRow="1">
                <a:tableStyleId>{C083E6E3-FA7D-4D7B-A595-EF9225AFEA82}</a:tableStyleId>
              </a:tblPr>
              <a:tblGrid>
                <a:gridCol w="1971675">
                  <a:extLst>
                    <a:ext uri="{9D8B030D-6E8A-4147-A177-3AD203B41FA5}">
                      <a16:colId xmlns:a16="http://schemas.microsoft.com/office/drawing/2014/main" val="20000"/>
                    </a:ext>
                  </a:extLst>
                </a:gridCol>
              </a:tblGrid>
              <a:tr h="278765">
                <a:tc>
                  <a:txBody>
                    <a:bodyPr/>
                    <a:lstStyle/>
                    <a:p>
                      <a:pPr marL="0" indent="0" algn="ctr"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GoodsList</a:t>
                      </a:r>
                      <a:endParaRPr lang="ko-KR" altLang="en-US" sz="1200" b="0" kern="1200" dirty="0">
                        <a:solidFill>
                          <a:schemeClr val="accent3"/>
                        </a:solidFill>
                        <a:latin typeface="맑은 고딕" charset="0"/>
                        <a:ea typeface="맑은 고딕" charset="0"/>
                      </a:endParaRPr>
                    </a:p>
                  </a:txBody>
                  <a:tcPr marL="90170" marR="90170" marT="46990" marB="46990">
                    <a:noFill/>
                  </a:tcPr>
                </a:tc>
                <a:extLst>
                  <a:ext uri="{0D108BD9-81ED-4DB2-BD59-A6C34878D82A}">
                    <a16:rowId xmlns:a16="http://schemas.microsoft.com/office/drawing/2014/main" val="10000"/>
                  </a:ext>
                </a:extLst>
              </a:tr>
              <a:tr h="1478280">
                <a:tc>
                  <a:txBody>
                    <a:bodyPr/>
                    <a:lstStyle/>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Goods[] list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add()</a:t>
                      </a:r>
                      <a:br>
                        <a:rPr lang="en-US" altLang="ko-KR" sz="1200" b="0" kern="1200" dirty="0">
                          <a:solidFill>
                            <a:schemeClr val="accent3"/>
                          </a:solidFill>
                          <a:latin typeface="맑은 고딕" charset="0"/>
                          <a:ea typeface="맑은 고딕" charset="0"/>
                        </a:rPr>
                      </a:br>
                      <a:r>
                        <a:rPr lang="en-US" altLang="ko-KR" sz="1200" b="0" kern="1200" dirty="0">
                          <a:solidFill>
                            <a:schemeClr val="accent3"/>
                          </a:solidFill>
                          <a:latin typeface="맑은 고딕" charset="0"/>
                          <a:ea typeface="맑은 고딕" charset="0"/>
                        </a:rPr>
                        <a:t>add(name,price,quan)</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remove()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Sale(name,salequan)</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SetEvent(id,event)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ShowList();</a:t>
                      </a:r>
                      <a:endParaRPr lang="ko-KR" altLang="en-US" sz="1200" b="0" kern="1200" dirty="0">
                        <a:solidFill>
                          <a:schemeClr val="accent3"/>
                        </a:solidFill>
                        <a:latin typeface="맑은 고딕" charset="0"/>
                        <a:ea typeface="맑은 고딕" charset="0"/>
                      </a:endParaRPr>
                    </a:p>
                  </a:txBody>
                  <a:tcPr marL="0" marR="0" marT="0" marB="0">
                    <a:solidFill>
                      <a:schemeClr val="accent3">
                        <a:alpha val="18840"/>
                      </a:schemeClr>
                    </a:solidFill>
                  </a:tcPr>
                </a:tc>
                <a:extLst>
                  <a:ext uri="{0D108BD9-81ED-4DB2-BD59-A6C34878D82A}">
                    <a16:rowId xmlns:a16="http://schemas.microsoft.com/office/drawing/2014/main" val="10001"/>
                  </a:ext>
                </a:extLst>
              </a:tr>
            </a:tbl>
          </a:graphicData>
        </a:graphic>
      </p:graphicFrame>
      <p:graphicFrame>
        <p:nvGraphicFramePr>
          <p:cNvPr id="4" name="표 3"/>
          <p:cNvGraphicFramePr>
            <a:graphicFrameLocks noGrp="1"/>
          </p:cNvGraphicFramePr>
          <p:nvPr/>
        </p:nvGraphicFramePr>
        <p:xfrm>
          <a:off x="1149350" y="2135505"/>
          <a:ext cx="1066165" cy="833120"/>
        </p:xfrm>
        <a:graphic>
          <a:graphicData uri="http://schemas.openxmlformats.org/drawingml/2006/table">
            <a:tbl>
              <a:tblPr firstRow="1" bandRow="1">
                <a:tableStyleId>{C083E6E3-FA7D-4D7B-A595-EF9225AFEA82}</a:tableStyleId>
              </a:tblPr>
              <a:tblGrid>
                <a:gridCol w="1066165">
                  <a:extLst>
                    <a:ext uri="{9D8B030D-6E8A-4147-A177-3AD203B41FA5}">
                      <a16:colId xmlns:a16="http://schemas.microsoft.com/office/drawing/2014/main" val="20000"/>
                    </a:ext>
                  </a:extLst>
                </a:gridCol>
              </a:tblGrid>
              <a:tr h="278765">
                <a:tc>
                  <a:txBody>
                    <a:bodyPr/>
                    <a:lstStyle/>
                    <a:p>
                      <a:pPr marL="0" indent="0" algn="ctr"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Cashier</a:t>
                      </a:r>
                      <a:endParaRPr lang="ko-KR" altLang="en-US" sz="1200" b="0" kern="1200" dirty="0">
                        <a:solidFill>
                          <a:schemeClr val="accent3"/>
                        </a:solidFill>
                        <a:latin typeface="맑은 고딕" charset="0"/>
                        <a:ea typeface="맑은 고딕" charset="0"/>
                      </a:endParaRPr>
                    </a:p>
                  </a:txBody>
                  <a:tcPr marL="90170" marR="90170" marT="46990" marB="46990">
                    <a:noFill/>
                  </a:tcPr>
                </a:tc>
                <a:extLst>
                  <a:ext uri="{0D108BD9-81ED-4DB2-BD59-A6C34878D82A}">
                    <a16:rowId xmlns:a16="http://schemas.microsoft.com/office/drawing/2014/main" val="10000"/>
                  </a:ext>
                </a:extLst>
              </a:tr>
              <a:tr h="554355">
                <a:tc>
                  <a:txBody>
                    <a:bodyPr/>
                    <a:lstStyle/>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String name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String id</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String pw</a:t>
                      </a:r>
                      <a:endParaRPr lang="ko-KR" altLang="en-US" sz="1200" b="0" kern="1200" dirty="0">
                        <a:solidFill>
                          <a:schemeClr val="accent3"/>
                        </a:solidFill>
                        <a:latin typeface="맑은 고딕" charset="0"/>
                        <a:ea typeface="맑은 고딕" charset="0"/>
                      </a:endParaRPr>
                    </a:p>
                  </a:txBody>
                  <a:tcPr marL="0" marR="0" marT="0" marB="0">
                    <a:solidFill>
                      <a:schemeClr val="accent3">
                        <a:alpha val="18840"/>
                      </a:schemeClr>
                    </a:solidFill>
                  </a:tcPr>
                </a:tc>
                <a:extLst>
                  <a:ext uri="{0D108BD9-81ED-4DB2-BD59-A6C34878D82A}">
                    <a16:rowId xmlns:a16="http://schemas.microsoft.com/office/drawing/2014/main" val="10001"/>
                  </a:ext>
                </a:extLst>
              </a:tr>
            </a:tbl>
          </a:graphicData>
        </a:graphic>
      </p:graphicFrame>
      <p:graphicFrame>
        <p:nvGraphicFramePr>
          <p:cNvPr id="5" name="표 4"/>
          <p:cNvGraphicFramePr>
            <a:graphicFrameLocks noGrp="1"/>
          </p:cNvGraphicFramePr>
          <p:nvPr/>
        </p:nvGraphicFramePr>
        <p:xfrm>
          <a:off x="2916555" y="1837690"/>
          <a:ext cx="1549400" cy="1424305"/>
        </p:xfrm>
        <a:graphic>
          <a:graphicData uri="http://schemas.openxmlformats.org/drawingml/2006/table">
            <a:tbl>
              <a:tblPr firstRow="1" bandRow="1">
                <a:tableStyleId>{C083E6E3-FA7D-4D7B-A595-EF9225AFEA82}</a:tableStyleId>
              </a:tblPr>
              <a:tblGrid>
                <a:gridCol w="1549400">
                  <a:extLst>
                    <a:ext uri="{9D8B030D-6E8A-4147-A177-3AD203B41FA5}">
                      <a16:colId xmlns:a16="http://schemas.microsoft.com/office/drawing/2014/main" val="20000"/>
                    </a:ext>
                  </a:extLst>
                </a:gridCol>
              </a:tblGrid>
              <a:tr h="315595">
                <a:tc>
                  <a:txBody>
                    <a:bodyPr/>
                    <a:lstStyle/>
                    <a:p>
                      <a:pPr marL="0" indent="0" algn="ctr"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CashierList</a:t>
                      </a:r>
                      <a:endParaRPr lang="ko-KR" altLang="en-US" sz="1200" b="0" kern="1200" dirty="0">
                        <a:solidFill>
                          <a:schemeClr val="accent3"/>
                        </a:solidFill>
                        <a:latin typeface="맑은 고딕" charset="0"/>
                        <a:ea typeface="맑은 고딕" charset="0"/>
                      </a:endParaRPr>
                    </a:p>
                  </a:txBody>
                  <a:tcPr marL="90170" marR="90170" marT="46990" marB="46990">
                    <a:noFill/>
                  </a:tcPr>
                </a:tc>
                <a:extLst>
                  <a:ext uri="{0D108BD9-81ED-4DB2-BD59-A6C34878D82A}">
                    <a16:rowId xmlns:a16="http://schemas.microsoft.com/office/drawing/2014/main" val="10000"/>
                  </a:ext>
                </a:extLst>
              </a:tr>
              <a:tr h="1108710">
                <a:tc>
                  <a:txBody>
                    <a:bodyPr/>
                    <a:lstStyle/>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Cashier[] list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add</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add(name,id,pw)</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remove()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showList()</a:t>
                      </a:r>
                      <a:endParaRPr lang="ko-KR" altLang="en-US" sz="1200" b="0" kern="1200" dirty="0">
                        <a:solidFill>
                          <a:schemeClr val="accent3"/>
                        </a:solidFill>
                        <a:latin typeface="맑은 고딕" charset="0"/>
                        <a:ea typeface="맑은 고딕" charset="0"/>
                      </a:endParaRPr>
                    </a:p>
                  </a:txBody>
                  <a:tcPr marL="0" marR="0" marT="0" marB="0">
                    <a:solidFill>
                      <a:schemeClr val="accent3">
                        <a:alpha val="18840"/>
                      </a:schemeClr>
                    </a:solidFill>
                  </a:tcPr>
                </a:tc>
                <a:extLst>
                  <a:ext uri="{0D108BD9-81ED-4DB2-BD59-A6C34878D82A}">
                    <a16:rowId xmlns:a16="http://schemas.microsoft.com/office/drawing/2014/main" val="10001"/>
                  </a:ext>
                </a:extLst>
              </a:tr>
            </a:tbl>
          </a:graphicData>
        </a:graphic>
      </p:graphicFrame>
      <p:graphicFrame>
        <p:nvGraphicFramePr>
          <p:cNvPr id="6" name="표 5"/>
          <p:cNvGraphicFramePr>
            <a:graphicFrameLocks noGrp="1"/>
          </p:cNvGraphicFramePr>
          <p:nvPr/>
        </p:nvGraphicFramePr>
        <p:xfrm>
          <a:off x="5795010" y="2056765"/>
          <a:ext cx="2494280" cy="3974465"/>
        </p:xfrm>
        <a:graphic>
          <a:graphicData uri="http://schemas.openxmlformats.org/drawingml/2006/table">
            <a:tbl>
              <a:tblPr firstRow="1" bandRow="1">
                <a:tableStyleId>{C083E6E3-FA7D-4D7B-A595-EF9225AFEA82}</a:tableStyleId>
              </a:tblPr>
              <a:tblGrid>
                <a:gridCol w="2494280">
                  <a:extLst>
                    <a:ext uri="{9D8B030D-6E8A-4147-A177-3AD203B41FA5}">
                      <a16:colId xmlns:a16="http://schemas.microsoft.com/office/drawing/2014/main" val="20000"/>
                    </a:ext>
                  </a:extLst>
                </a:gridCol>
              </a:tblGrid>
              <a:tr h="278765">
                <a:tc>
                  <a:txBody>
                    <a:bodyPr/>
                    <a:lstStyle/>
                    <a:p>
                      <a:pPr marL="0" indent="0" algn="ctr"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PosSystem</a:t>
                      </a:r>
                      <a:endParaRPr lang="ko-KR" altLang="en-US" sz="1200" b="0" kern="1200" dirty="0">
                        <a:solidFill>
                          <a:schemeClr val="accent3"/>
                        </a:solidFill>
                        <a:latin typeface="맑은 고딕" charset="0"/>
                        <a:ea typeface="맑은 고딕" charset="0"/>
                      </a:endParaRPr>
                    </a:p>
                  </a:txBody>
                  <a:tcPr marL="90170" marR="90170" marT="46990" marB="46990">
                    <a:noFill/>
                  </a:tcPr>
                </a:tc>
                <a:extLst>
                  <a:ext uri="{0D108BD9-81ED-4DB2-BD59-A6C34878D82A}">
                    <a16:rowId xmlns:a16="http://schemas.microsoft.com/office/drawing/2014/main" val="10000"/>
                  </a:ext>
                </a:extLst>
              </a:tr>
              <a:tr h="3695700">
                <a:tc>
                  <a:txBody>
                    <a:bodyPr/>
                    <a:lstStyle/>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String adName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String adPw</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mode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ChashierList cashier</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GoodsList goods</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RegisterList register</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ReceiptList receipt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pos_money</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loadDataBase()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saveDataBase()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login()</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enterGoods()</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setEnterGoodsEvent()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saleEnterGoods()</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payCredit()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refundEnterGoods()</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refundCredit()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analisysGoods()</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run()</a:t>
                      </a:r>
                      <a:endParaRPr lang="ko-KR" altLang="en-US" sz="1200" b="0" kern="1200" dirty="0">
                        <a:solidFill>
                          <a:schemeClr val="accent3"/>
                        </a:solidFill>
                        <a:latin typeface="맑은 고딕" charset="0"/>
                        <a:ea typeface="맑은 고딕" charset="0"/>
                      </a:endParaRPr>
                    </a:p>
                  </a:txBody>
                  <a:tcPr marL="0" marR="0" marT="0" marB="0">
                    <a:solidFill>
                      <a:schemeClr val="accent3">
                        <a:alpha val="17662"/>
                      </a:schemeClr>
                    </a:solidFill>
                  </a:tcPr>
                </a:tc>
                <a:extLst>
                  <a:ext uri="{0D108BD9-81ED-4DB2-BD59-A6C34878D82A}">
                    <a16:rowId xmlns:a16="http://schemas.microsoft.com/office/drawing/2014/main" val="10001"/>
                  </a:ext>
                </a:extLst>
              </a:tr>
            </a:tbl>
          </a:graphicData>
        </a:graphic>
      </p:graphicFrame>
      <p:graphicFrame>
        <p:nvGraphicFramePr>
          <p:cNvPr id="7" name="표 6"/>
          <p:cNvGraphicFramePr>
            <a:graphicFrameLocks noGrp="1"/>
          </p:cNvGraphicFramePr>
          <p:nvPr/>
        </p:nvGraphicFramePr>
        <p:xfrm>
          <a:off x="1266825" y="5347335"/>
          <a:ext cx="1351280" cy="739775"/>
        </p:xfrm>
        <a:graphic>
          <a:graphicData uri="http://schemas.openxmlformats.org/drawingml/2006/table">
            <a:tbl>
              <a:tblPr firstRow="1" bandRow="1">
                <a:tableStyleId>{C083E6E3-FA7D-4D7B-A595-EF9225AFEA82}</a:tableStyleId>
              </a:tblPr>
              <a:tblGrid>
                <a:gridCol w="1351280">
                  <a:extLst>
                    <a:ext uri="{9D8B030D-6E8A-4147-A177-3AD203B41FA5}">
                      <a16:colId xmlns:a16="http://schemas.microsoft.com/office/drawing/2014/main" val="20000"/>
                    </a:ext>
                  </a:extLst>
                </a:gridCol>
              </a:tblGrid>
              <a:tr h="309245">
                <a:tc>
                  <a:txBody>
                    <a:bodyPr/>
                    <a:lstStyle/>
                    <a:p>
                      <a:pPr marL="0" indent="0" algn="ctr" defTabSz="508000" eaLnBrk="0" fontAlgn="auto">
                        <a:lnSpc>
                          <a:spcPct val="100000"/>
                        </a:lnSpc>
                        <a:spcBef>
                          <a:spcPts val="0"/>
                        </a:spcBef>
                        <a:spcAft>
                          <a:spcPts val="0"/>
                        </a:spcAft>
                        <a:buFontTx/>
                        <a:buNone/>
                      </a:pPr>
                      <a:r>
                        <a:rPr lang="en-US" altLang="ko-KR" sz="1400" b="0" kern="1200" dirty="0">
                          <a:solidFill>
                            <a:schemeClr val="accent3"/>
                          </a:solidFill>
                          <a:latin typeface="맑은 고딕" charset="0"/>
                          <a:ea typeface="맑은 고딕" charset="0"/>
                        </a:rPr>
                        <a:t>Register</a:t>
                      </a:r>
                      <a:endParaRPr lang="ko-KR" altLang="en-US" sz="1400" b="0" kern="1200" dirty="0">
                        <a:solidFill>
                          <a:schemeClr val="accent3"/>
                        </a:solidFill>
                        <a:latin typeface="맑은 고딕" charset="0"/>
                        <a:ea typeface="맑은 고딕" charset="0"/>
                      </a:endParaRPr>
                    </a:p>
                  </a:txBody>
                  <a:tcPr marL="90170" marR="90170" marT="46990" marB="46990">
                    <a:noFill/>
                  </a:tcPr>
                </a:tc>
                <a:extLst>
                  <a:ext uri="{0D108BD9-81ED-4DB2-BD59-A6C34878D82A}">
                    <a16:rowId xmlns:a16="http://schemas.microsoft.com/office/drawing/2014/main" val="10000"/>
                  </a:ext>
                </a:extLst>
              </a:tr>
              <a:tr h="430530">
                <a:tc>
                  <a:txBody>
                    <a:bodyPr/>
                    <a:lstStyle/>
                    <a:p>
                      <a:pPr marL="0" indent="0" algn="just" defTabSz="508000" eaLnBrk="0" fontAlgn="auto">
                        <a:lnSpc>
                          <a:spcPct val="100000"/>
                        </a:lnSpc>
                        <a:spcBef>
                          <a:spcPts val="0"/>
                        </a:spcBef>
                        <a:spcAft>
                          <a:spcPts val="0"/>
                        </a:spcAft>
                        <a:buFontTx/>
                        <a:buNone/>
                      </a:pPr>
                      <a:r>
                        <a:rPr lang="en-US" altLang="ko-KR" sz="1400" b="0" kern="1200" dirty="0">
                          <a:solidFill>
                            <a:schemeClr val="accent3"/>
                          </a:solidFill>
                          <a:latin typeface="맑은 고딕" charset="0"/>
                          <a:ea typeface="맑은 고딕" charset="0"/>
                        </a:rPr>
                        <a:t>string id</a:t>
                      </a:r>
                      <a:endParaRPr lang="ko-KR" altLang="en-US" sz="14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400" b="0" kern="1200" dirty="0">
                          <a:solidFill>
                            <a:schemeClr val="accent3"/>
                          </a:solidFill>
                          <a:latin typeface="맑은 고딕" charset="0"/>
                          <a:ea typeface="맑은 고딕" charset="0"/>
                        </a:rPr>
                        <a:t>Int num</a:t>
                      </a:r>
                      <a:endParaRPr lang="ko-KR" altLang="en-US" sz="1400" b="0" kern="1200" dirty="0">
                        <a:solidFill>
                          <a:schemeClr val="accent3"/>
                        </a:solidFill>
                        <a:latin typeface="맑은 고딕" charset="0"/>
                        <a:ea typeface="맑은 고딕" charset="0"/>
                      </a:endParaRPr>
                    </a:p>
                  </a:txBody>
                  <a:tcPr marL="0" marR="0" marT="0" marB="0">
                    <a:solidFill>
                      <a:schemeClr val="accent3">
                        <a:alpha val="18840"/>
                      </a:schemeClr>
                    </a:solidFill>
                  </a:tcPr>
                </a:tc>
                <a:extLst>
                  <a:ext uri="{0D108BD9-81ED-4DB2-BD59-A6C34878D82A}">
                    <a16:rowId xmlns:a16="http://schemas.microsoft.com/office/drawing/2014/main" val="10001"/>
                  </a:ext>
                </a:extLst>
              </a:tr>
            </a:tbl>
          </a:graphicData>
        </a:graphic>
      </p:graphicFrame>
      <p:graphicFrame>
        <p:nvGraphicFramePr>
          <p:cNvPr id="8" name="표 7"/>
          <p:cNvGraphicFramePr>
            <a:graphicFrameLocks noGrp="1"/>
          </p:cNvGraphicFramePr>
          <p:nvPr/>
        </p:nvGraphicFramePr>
        <p:xfrm>
          <a:off x="3486150" y="5292090"/>
          <a:ext cx="1988185" cy="1023620"/>
        </p:xfrm>
        <a:graphic>
          <a:graphicData uri="http://schemas.openxmlformats.org/drawingml/2006/table">
            <a:tbl>
              <a:tblPr firstRow="1" bandRow="1">
                <a:tableStyleId>{C083E6E3-FA7D-4D7B-A595-EF9225AFEA82}</a:tableStyleId>
              </a:tblPr>
              <a:tblGrid>
                <a:gridCol w="1988185">
                  <a:extLst>
                    <a:ext uri="{9D8B030D-6E8A-4147-A177-3AD203B41FA5}">
                      <a16:colId xmlns:a16="http://schemas.microsoft.com/office/drawing/2014/main" val="20000"/>
                    </a:ext>
                  </a:extLst>
                </a:gridCol>
              </a:tblGrid>
              <a:tr h="284480">
                <a:tc>
                  <a:txBody>
                    <a:bodyPr/>
                    <a:lstStyle/>
                    <a:p>
                      <a:pPr marL="0" indent="0" algn="ctr"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RegisterList</a:t>
                      </a:r>
                      <a:endParaRPr lang="ko-KR" altLang="en-US" sz="1200" b="0" kern="1200" dirty="0">
                        <a:solidFill>
                          <a:schemeClr val="accent3"/>
                        </a:solidFill>
                        <a:latin typeface="맑은 고딕" charset="0"/>
                        <a:ea typeface="맑은 고딕" charset="0"/>
                      </a:endParaRPr>
                    </a:p>
                  </a:txBody>
                  <a:tcPr marL="90170" marR="90170" marT="46990" marB="46990">
                    <a:noFill/>
                  </a:tcPr>
                </a:tc>
                <a:extLst>
                  <a:ext uri="{0D108BD9-81ED-4DB2-BD59-A6C34878D82A}">
                    <a16:rowId xmlns:a16="http://schemas.microsoft.com/office/drawing/2014/main" val="10000"/>
                  </a:ext>
                </a:extLst>
              </a:tr>
              <a:tr h="739140">
                <a:tc>
                  <a:txBody>
                    <a:bodyPr/>
                    <a:lstStyle/>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Register[] list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EnterReg(id,num)</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RemoveList(id)</a:t>
                      </a:r>
                      <a:endParaRPr lang="ko-KR" altLang="en-US" sz="1200" b="0" kern="1200" dirty="0">
                        <a:solidFill>
                          <a:schemeClr val="accent3"/>
                        </a:solidFill>
                        <a:latin typeface="맑은 고딕" charset="0"/>
                        <a:ea typeface="맑은 고딕" charset="0"/>
                      </a:endParaRPr>
                    </a:p>
                  </a:txBody>
                  <a:tcPr marL="0" marR="0" marT="0" marB="0">
                    <a:solidFill>
                      <a:schemeClr val="accent3">
                        <a:alpha val="17662"/>
                      </a:schemeClr>
                    </a:solidFill>
                  </a:tcPr>
                </a:tc>
                <a:extLst>
                  <a:ext uri="{0D108BD9-81ED-4DB2-BD59-A6C34878D82A}">
                    <a16:rowId xmlns:a16="http://schemas.microsoft.com/office/drawing/2014/main" val="10001"/>
                  </a:ext>
                </a:extLst>
              </a:tr>
            </a:tbl>
          </a:graphicData>
        </a:graphic>
      </p:graphicFrame>
      <p:cxnSp>
        <p:nvCxnSpPr>
          <p:cNvPr id="11" name="도형 10"/>
          <p:cNvCxnSpPr/>
          <p:nvPr/>
        </p:nvCxnSpPr>
        <p:spPr>
          <a:xfrm>
            <a:off x="1682115" y="4999990"/>
            <a:ext cx="1270" cy="1270"/>
          </a:xfrm>
          <a:prstGeom prst="line">
            <a:avLst/>
          </a:prstGeom>
          <a:ln w="6350" cap="flat" cmpd="sng">
            <a:prstDash/>
          </a:ln>
        </p:spPr>
        <p:style>
          <a:lnRef idx="1">
            <a:schemeClr val="accent1"/>
          </a:lnRef>
          <a:fillRef idx="0">
            <a:schemeClr val="accent1"/>
          </a:fillRef>
          <a:effectRef idx="0">
            <a:schemeClr val="accent1"/>
          </a:effectRef>
          <a:fontRef idx="minor">
            <a:schemeClr val="tx1"/>
          </a:fontRef>
        </p:style>
      </p:cxnSp>
      <p:cxnSp>
        <p:nvCxnSpPr>
          <p:cNvPr id="12" name="도형 11"/>
          <p:cNvCxnSpPr/>
          <p:nvPr/>
        </p:nvCxnSpPr>
        <p:spPr>
          <a:xfrm flipV="1">
            <a:off x="2277110" y="4291965"/>
            <a:ext cx="492760" cy="7620"/>
          </a:xfrm>
          <a:prstGeom prst="line">
            <a:avLst/>
          </a:prstGeom>
          <a:ln w="6350" cap="flat" cmpd="sng">
            <a:prstDash/>
          </a:ln>
        </p:spPr>
        <p:style>
          <a:lnRef idx="1">
            <a:schemeClr val="dk1"/>
          </a:lnRef>
          <a:fillRef idx="0">
            <a:schemeClr val="dk1"/>
          </a:fillRef>
          <a:effectRef idx="0">
            <a:schemeClr val="dk1"/>
          </a:effectRef>
          <a:fontRef idx="minor">
            <a:schemeClr val="tx1"/>
          </a:fontRef>
        </p:style>
      </p:cxnSp>
      <p:cxnSp>
        <p:nvCxnSpPr>
          <p:cNvPr id="13" name="도형 12"/>
          <p:cNvCxnSpPr/>
          <p:nvPr/>
        </p:nvCxnSpPr>
        <p:spPr>
          <a:xfrm flipV="1">
            <a:off x="2618105" y="5711190"/>
            <a:ext cx="869315" cy="6985"/>
          </a:xfrm>
          <a:prstGeom prst="line">
            <a:avLst/>
          </a:prstGeom>
          <a:ln w="6350" cap="flat" cmpd="sng">
            <a:prstDash/>
          </a:ln>
        </p:spPr>
        <p:style>
          <a:lnRef idx="1">
            <a:schemeClr val="dk1"/>
          </a:lnRef>
          <a:fillRef idx="0">
            <a:schemeClr val="dk1"/>
          </a:fillRef>
          <a:effectRef idx="0">
            <a:schemeClr val="dk1"/>
          </a:effectRef>
          <a:fontRef idx="minor">
            <a:schemeClr val="tx1"/>
          </a:fontRef>
        </p:style>
      </p:cxnSp>
      <p:cxnSp>
        <p:nvCxnSpPr>
          <p:cNvPr id="14" name="도형 13"/>
          <p:cNvCxnSpPr/>
          <p:nvPr/>
        </p:nvCxnSpPr>
        <p:spPr>
          <a:xfrm flipH="1">
            <a:off x="2215515" y="2549525"/>
            <a:ext cx="702310" cy="3810"/>
          </a:xfrm>
          <a:prstGeom prst="line">
            <a:avLst/>
          </a:prstGeom>
          <a:ln w="6350" cap="flat" cmpd="sng">
            <a:prstDash/>
          </a:ln>
        </p:spPr>
        <p:style>
          <a:lnRef idx="1">
            <a:schemeClr val="dk1"/>
          </a:lnRef>
          <a:fillRef idx="0">
            <a:schemeClr val="dk1"/>
          </a:fillRef>
          <a:effectRef idx="0">
            <a:schemeClr val="dk1"/>
          </a:effectRef>
          <a:fontRef idx="minor">
            <a:schemeClr val="tx1"/>
          </a:fontRef>
        </p:style>
      </p:cxnSp>
      <p:cxnSp>
        <p:nvCxnSpPr>
          <p:cNvPr id="15" name="도형 14"/>
          <p:cNvCxnSpPr>
            <a:stCxn id="6" idx="1"/>
          </p:cNvCxnSpPr>
          <p:nvPr/>
        </p:nvCxnSpPr>
        <p:spPr>
          <a:xfrm flipH="1">
            <a:off x="4479925" y="4043680"/>
            <a:ext cx="1315720" cy="1249045"/>
          </a:xfrm>
          <a:prstGeom prst="line">
            <a:avLst/>
          </a:prstGeom>
          <a:ln w="6350" cap="flat" cmpd="sng">
            <a:prstDash/>
          </a:ln>
        </p:spPr>
        <p:style>
          <a:lnRef idx="1">
            <a:schemeClr val="dk1"/>
          </a:lnRef>
          <a:fillRef idx="0">
            <a:schemeClr val="dk1"/>
          </a:fillRef>
          <a:effectRef idx="0">
            <a:schemeClr val="dk1"/>
          </a:effectRef>
          <a:fontRef idx="minor">
            <a:schemeClr val="tx1"/>
          </a:fontRef>
        </p:style>
      </p:cxnSp>
      <p:cxnSp>
        <p:nvCxnSpPr>
          <p:cNvPr id="16" name="도형 15"/>
          <p:cNvCxnSpPr>
            <a:endCxn id="6" idx="1"/>
          </p:cNvCxnSpPr>
          <p:nvPr/>
        </p:nvCxnSpPr>
        <p:spPr>
          <a:xfrm flipV="1">
            <a:off x="4740275" y="4043680"/>
            <a:ext cx="1055370" cy="248920"/>
          </a:xfrm>
          <a:prstGeom prst="line">
            <a:avLst/>
          </a:prstGeom>
          <a:ln w="6350" cap="flat" cmpd="sng">
            <a:prstDash/>
          </a:ln>
        </p:spPr>
        <p:style>
          <a:lnRef idx="1">
            <a:schemeClr val="dk1"/>
          </a:lnRef>
          <a:fillRef idx="0">
            <a:schemeClr val="dk1"/>
          </a:fillRef>
          <a:effectRef idx="0">
            <a:schemeClr val="dk1"/>
          </a:effectRef>
          <a:fontRef idx="minor">
            <a:schemeClr val="tx1"/>
          </a:fontRef>
        </p:style>
      </p:cxnSp>
      <p:cxnSp>
        <p:nvCxnSpPr>
          <p:cNvPr id="17" name="도형 16"/>
          <p:cNvCxnSpPr/>
          <p:nvPr/>
        </p:nvCxnSpPr>
        <p:spPr>
          <a:xfrm>
            <a:off x="9483090" y="3479165"/>
            <a:ext cx="553085" cy="314325"/>
          </a:xfrm>
          <a:prstGeom prst="line">
            <a:avLst/>
          </a:prstGeom>
          <a:ln w="6350" cap="flat" cmpd="sng">
            <a:prstDash/>
          </a:ln>
        </p:spPr>
        <p:style>
          <a:lnRef idx="1">
            <a:schemeClr val="dk1"/>
          </a:lnRef>
          <a:fillRef idx="0">
            <a:schemeClr val="dk1"/>
          </a:fillRef>
          <a:effectRef idx="0">
            <a:schemeClr val="dk1"/>
          </a:effectRef>
          <a:fontRef idx="minor">
            <a:schemeClr val="tx1"/>
          </a:fontRef>
        </p:style>
      </p:cxnSp>
      <p:sp>
        <p:nvSpPr>
          <p:cNvPr id="19" name="텍스트 상자 18"/>
          <p:cNvSpPr txBox="1">
            <a:spLocks/>
          </p:cNvSpPr>
          <p:nvPr/>
        </p:nvSpPr>
        <p:spPr>
          <a:xfrm>
            <a:off x="1812290" y="4063365"/>
            <a:ext cx="1092835" cy="554355"/>
          </a:xfrm>
          <a:prstGeom prst="rect">
            <a:avLst/>
          </a:prstGeom>
          <a:noFill/>
          <a:ln w="0">
            <a:noFill/>
            <a:prstDash/>
          </a:ln>
        </p:spPr>
        <p:txBody>
          <a:bodyPr vert="horz" wrap="square" lIns="89535" tIns="46355" rIns="89535" bIns="46355" numCol="1" anchor="t">
            <a:spAutoFit/>
          </a:bodyPr>
          <a:lstStyle/>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Recorde of List</a:t>
            </a: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  0.. *      1</a:t>
            </a:r>
            <a:endParaRPr lang="ko-KR" altLang="en-US" sz="1000" b="0" cap="none" dirty="0">
              <a:solidFill>
                <a:schemeClr val="tx1"/>
              </a:solidFill>
              <a:latin typeface="맑은 고딕" charset="0"/>
              <a:ea typeface="맑은 고딕" charset="0"/>
            </a:endParaRPr>
          </a:p>
        </p:txBody>
      </p:sp>
      <p:sp>
        <p:nvSpPr>
          <p:cNvPr id="22" name="텍스트 상자 21"/>
          <p:cNvSpPr txBox="1">
            <a:spLocks/>
          </p:cNvSpPr>
          <p:nvPr/>
        </p:nvSpPr>
        <p:spPr>
          <a:xfrm>
            <a:off x="2593340" y="5419725"/>
            <a:ext cx="1092835" cy="554355"/>
          </a:xfrm>
          <a:prstGeom prst="rect">
            <a:avLst/>
          </a:prstGeom>
          <a:noFill/>
          <a:ln w="0">
            <a:noFill/>
            <a:prstDash/>
          </a:ln>
        </p:spPr>
        <p:txBody>
          <a:bodyPr vert="horz" wrap="square" lIns="89535" tIns="46355" rIns="89535" bIns="46355" numCol="1" anchor="t">
            <a:spAutoFit/>
          </a:bodyPr>
          <a:lstStyle/>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Recorde of List</a:t>
            </a: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 0.. *         1</a:t>
            </a:r>
            <a:endParaRPr lang="ko-KR" altLang="en-US" sz="1000" b="0" cap="none" dirty="0">
              <a:solidFill>
                <a:schemeClr val="tx1"/>
              </a:solidFill>
              <a:latin typeface="맑은 고딕" charset="0"/>
              <a:ea typeface="맑은 고딕" charset="0"/>
            </a:endParaRPr>
          </a:p>
        </p:txBody>
      </p:sp>
      <p:sp>
        <p:nvSpPr>
          <p:cNvPr id="23" name="텍스트 상자 22"/>
          <p:cNvSpPr txBox="1">
            <a:spLocks/>
          </p:cNvSpPr>
          <p:nvPr/>
        </p:nvSpPr>
        <p:spPr>
          <a:xfrm>
            <a:off x="2040890" y="2282190"/>
            <a:ext cx="1092835" cy="554355"/>
          </a:xfrm>
          <a:prstGeom prst="rect">
            <a:avLst/>
          </a:prstGeom>
          <a:noFill/>
          <a:ln w="0">
            <a:noFill/>
            <a:prstDash/>
          </a:ln>
        </p:spPr>
        <p:txBody>
          <a:bodyPr vert="horz" wrap="square" lIns="89535" tIns="46355" rIns="89535" bIns="46355" numCol="1" anchor="t">
            <a:spAutoFit/>
          </a:bodyPr>
          <a:lstStyle/>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Recorde of List</a:t>
            </a: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  0.. *         1</a:t>
            </a:r>
            <a:endParaRPr lang="ko-KR" altLang="en-US" sz="1000" b="0" cap="none" dirty="0">
              <a:solidFill>
                <a:schemeClr val="tx1"/>
              </a:solidFill>
              <a:latin typeface="맑은 고딕" charset="0"/>
              <a:ea typeface="맑은 고딕" charset="0"/>
            </a:endParaRPr>
          </a:p>
        </p:txBody>
      </p:sp>
      <p:sp>
        <p:nvSpPr>
          <p:cNvPr id="26" name="텍스트 상자 25"/>
          <p:cNvSpPr txBox="1">
            <a:spLocks/>
          </p:cNvSpPr>
          <p:nvPr/>
        </p:nvSpPr>
        <p:spPr>
          <a:xfrm rot="2520000">
            <a:off x="4237990" y="2616200"/>
            <a:ext cx="1092835" cy="554990"/>
          </a:xfrm>
          <a:prstGeom prst="rect">
            <a:avLst/>
          </a:prstGeom>
          <a:noFill/>
          <a:ln w="0">
            <a:noFill/>
            <a:prstDash/>
          </a:ln>
        </p:spPr>
        <p:txBody>
          <a:bodyPr vert="horz" wrap="square" lIns="89535" tIns="46355" rIns="89535" bIns="46355" numCol="1" anchor="t">
            <a:spAutoFit/>
          </a:bodyPr>
          <a:lstStyle/>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Contained in</a:t>
            </a: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   1            1</a:t>
            </a:r>
            <a:endParaRPr lang="ko-KR" altLang="en-US" sz="1000" b="0" cap="none" dirty="0">
              <a:solidFill>
                <a:schemeClr val="tx1"/>
              </a:solidFill>
              <a:latin typeface="맑은 고딕" charset="0"/>
              <a:ea typeface="맑은 고딕" charset="0"/>
            </a:endParaRPr>
          </a:p>
        </p:txBody>
      </p:sp>
      <p:sp>
        <p:nvSpPr>
          <p:cNvPr id="27" name="텍스트 상자 26"/>
          <p:cNvSpPr txBox="1">
            <a:spLocks/>
          </p:cNvSpPr>
          <p:nvPr/>
        </p:nvSpPr>
        <p:spPr>
          <a:xfrm rot="20340000">
            <a:off x="4589780" y="3836670"/>
            <a:ext cx="1092835" cy="554990"/>
          </a:xfrm>
          <a:prstGeom prst="rect">
            <a:avLst/>
          </a:prstGeom>
          <a:noFill/>
          <a:ln w="0">
            <a:noFill/>
            <a:prstDash/>
          </a:ln>
        </p:spPr>
        <p:txBody>
          <a:bodyPr vert="horz" wrap="square" lIns="89535" tIns="46355" rIns="89535" bIns="46355" numCol="1" anchor="t">
            <a:spAutoFit/>
          </a:bodyPr>
          <a:lstStyle/>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Contained in</a:t>
            </a: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   1            1</a:t>
            </a:r>
            <a:endParaRPr lang="ko-KR" altLang="en-US" sz="1000" b="0" cap="none" dirty="0">
              <a:solidFill>
                <a:schemeClr val="tx1"/>
              </a:solidFill>
              <a:latin typeface="맑은 고딕" charset="0"/>
              <a:ea typeface="맑은 고딕" charset="0"/>
            </a:endParaRPr>
          </a:p>
        </p:txBody>
      </p:sp>
      <p:sp>
        <p:nvSpPr>
          <p:cNvPr id="28" name="텍스트 상자 27"/>
          <p:cNvSpPr txBox="1">
            <a:spLocks/>
          </p:cNvSpPr>
          <p:nvPr/>
        </p:nvSpPr>
        <p:spPr>
          <a:xfrm rot="18780000">
            <a:off x="4396105" y="4506595"/>
            <a:ext cx="1092835" cy="554990"/>
          </a:xfrm>
          <a:prstGeom prst="rect">
            <a:avLst/>
          </a:prstGeom>
          <a:noFill/>
          <a:ln w="0">
            <a:noFill/>
            <a:prstDash/>
          </a:ln>
        </p:spPr>
        <p:txBody>
          <a:bodyPr vert="horz" wrap="square" lIns="89535" tIns="46355" rIns="89535" bIns="46355" numCol="1" anchor="t">
            <a:spAutoFit/>
          </a:bodyPr>
          <a:lstStyle/>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Contained in</a:t>
            </a: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   1            1</a:t>
            </a:r>
            <a:endParaRPr lang="ko-KR" altLang="en-US" sz="1000" b="0" cap="none" dirty="0">
              <a:solidFill>
                <a:schemeClr val="tx1"/>
              </a:solidFill>
              <a:latin typeface="맑은 고딕" charset="0"/>
              <a:ea typeface="맑은 고딕" charset="0"/>
            </a:endParaRPr>
          </a:p>
        </p:txBody>
      </p:sp>
      <p:graphicFrame>
        <p:nvGraphicFramePr>
          <p:cNvPr id="29" name="표 28"/>
          <p:cNvGraphicFramePr>
            <a:graphicFrameLocks noGrp="1"/>
          </p:cNvGraphicFramePr>
          <p:nvPr/>
        </p:nvGraphicFramePr>
        <p:xfrm>
          <a:off x="8663940" y="1906905"/>
          <a:ext cx="1638300" cy="1572260"/>
        </p:xfrm>
        <a:graphic>
          <a:graphicData uri="http://schemas.openxmlformats.org/drawingml/2006/table">
            <a:tbl>
              <a:tblPr firstRow="1" bandRow="1">
                <a:tableStyleId>{C083E6E3-FA7D-4D7B-A595-EF9225AFEA82}</a:tableStyleId>
              </a:tblPr>
              <a:tblGrid>
                <a:gridCol w="1638300">
                  <a:extLst>
                    <a:ext uri="{9D8B030D-6E8A-4147-A177-3AD203B41FA5}">
                      <a16:colId xmlns:a16="http://schemas.microsoft.com/office/drawing/2014/main" val="20000"/>
                    </a:ext>
                  </a:extLst>
                </a:gridCol>
              </a:tblGrid>
              <a:tr h="278765">
                <a:tc>
                  <a:txBody>
                    <a:bodyPr/>
                    <a:lstStyle/>
                    <a:p>
                      <a:pPr marL="0" indent="0" algn="ctr"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Receipt</a:t>
                      </a:r>
                      <a:endParaRPr lang="ko-KR" altLang="en-US" sz="1200" b="0" kern="1200" dirty="0">
                        <a:solidFill>
                          <a:schemeClr val="accent3"/>
                        </a:solidFill>
                        <a:latin typeface="맑은 고딕" charset="0"/>
                        <a:ea typeface="맑은 고딕" charset="0"/>
                      </a:endParaRPr>
                    </a:p>
                  </a:txBody>
                  <a:tcPr marL="90170" marR="90170" marT="46990" marB="46990">
                    <a:noFill/>
                  </a:tcPr>
                </a:tc>
                <a:extLst>
                  <a:ext uri="{0D108BD9-81ED-4DB2-BD59-A6C34878D82A}">
                    <a16:rowId xmlns:a16="http://schemas.microsoft.com/office/drawing/2014/main" val="10000"/>
                  </a:ext>
                </a:extLst>
              </a:tr>
              <a:tr h="1293495">
                <a:tc>
                  <a:txBody>
                    <a:bodyPr/>
                    <a:lstStyle/>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num</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price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gross_price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recevied_money</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Int change</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String payment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String card</a:t>
                      </a:r>
                      <a:endParaRPr lang="ko-KR" altLang="en-US" sz="1200" b="0" kern="1200" dirty="0">
                        <a:solidFill>
                          <a:schemeClr val="accent3"/>
                        </a:solidFill>
                        <a:latin typeface="맑은 고딕" charset="0"/>
                        <a:ea typeface="맑은 고딕" charset="0"/>
                      </a:endParaRPr>
                    </a:p>
                  </a:txBody>
                  <a:tcPr marL="0" marR="0" marT="0" marB="0">
                    <a:solidFill>
                      <a:schemeClr val="accent3">
                        <a:alpha val="18840"/>
                      </a:schemeClr>
                    </a:solidFill>
                  </a:tcPr>
                </a:tc>
                <a:extLst>
                  <a:ext uri="{0D108BD9-81ED-4DB2-BD59-A6C34878D82A}">
                    <a16:rowId xmlns:a16="http://schemas.microsoft.com/office/drawing/2014/main" val="10001"/>
                  </a:ext>
                </a:extLst>
              </a:tr>
            </a:tbl>
          </a:graphicData>
        </a:graphic>
      </p:graphicFrame>
      <p:graphicFrame>
        <p:nvGraphicFramePr>
          <p:cNvPr id="30" name="표 29"/>
          <p:cNvGraphicFramePr>
            <a:graphicFrameLocks noGrp="1"/>
          </p:cNvGraphicFramePr>
          <p:nvPr/>
        </p:nvGraphicFramePr>
        <p:xfrm>
          <a:off x="8340090" y="3792855"/>
          <a:ext cx="3390900" cy="2311400"/>
        </p:xfrm>
        <a:graphic>
          <a:graphicData uri="http://schemas.openxmlformats.org/drawingml/2006/table">
            <a:tbl>
              <a:tblPr firstRow="1" bandRow="1">
                <a:tableStyleId>{C083E6E3-FA7D-4D7B-A595-EF9225AFEA82}</a:tableStyleId>
              </a:tblPr>
              <a:tblGrid>
                <a:gridCol w="3390900">
                  <a:extLst>
                    <a:ext uri="{9D8B030D-6E8A-4147-A177-3AD203B41FA5}">
                      <a16:colId xmlns:a16="http://schemas.microsoft.com/office/drawing/2014/main" val="20000"/>
                    </a:ext>
                  </a:extLst>
                </a:gridCol>
              </a:tblGrid>
              <a:tr h="278765">
                <a:tc>
                  <a:txBody>
                    <a:bodyPr/>
                    <a:lstStyle/>
                    <a:p>
                      <a:pPr marL="0" indent="0" algn="ctr"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ReceiptList</a:t>
                      </a:r>
                      <a:endParaRPr lang="ko-KR" altLang="en-US" sz="1200" b="0" kern="1200" dirty="0">
                        <a:solidFill>
                          <a:schemeClr val="accent3"/>
                        </a:solidFill>
                        <a:latin typeface="맑은 고딕" charset="0"/>
                        <a:ea typeface="맑은 고딕" charset="0"/>
                      </a:endParaRPr>
                    </a:p>
                  </a:txBody>
                  <a:tcPr marL="90170" marR="90170" marT="46990" marB="46990">
                    <a:noFill/>
                  </a:tcPr>
                </a:tc>
                <a:extLst>
                  <a:ext uri="{0D108BD9-81ED-4DB2-BD59-A6C34878D82A}">
                    <a16:rowId xmlns:a16="http://schemas.microsoft.com/office/drawing/2014/main" val="10000"/>
                  </a:ext>
                </a:extLst>
              </a:tr>
              <a:tr h="2032635">
                <a:tc>
                  <a:txBody>
                    <a:bodyPr/>
                    <a:lstStyle/>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Receipt[] list;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ReceiptList()</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add(int _num, RegisterList _goods,int _price[], int _gross_price, int _received_money, int _change, String _payment, String _card)</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showReceipt(int num)</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showRefundReceipt(int num)</a:t>
                      </a:r>
                      <a:endParaRPr lang="ko-KR" altLang="en-US" sz="1200" b="0" kern="1200" dirty="0">
                        <a:solidFill>
                          <a:schemeClr val="accent3"/>
                        </a:solidFill>
                        <a:latin typeface="맑은 고딕" charset="0"/>
                        <a:ea typeface="맑은 고딕" charset="0"/>
                      </a:endParaRPr>
                    </a:p>
                    <a:p>
                      <a:pPr marL="0" indent="0" algn="just" defTabSz="508000" eaLnBrk="0" fontAlgn="auto">
                        <a:lnSpc>
                          <a:spcPct val="100000"/>
                        </a:lnSpc>
                        <a:spcBef>
                          <a:spcPts val="0"/>
                        </a:spcBef>
                        <a:spcAft>
                          <a:spcPts val="0"/>
                        </a:spcAft>
                        <a:buFontTx/>
                        <a:buNone/>
                      </a:pPr>
                      <a:r>
                        <a:rPr lang="en-US" altLang="ko-KR" sz="1200" b="0" kern="1200" dirty="0">
                          <a:solidFill>
                            <a:schemeClr val="accent3"/>
                          </a:solidFill>
                          <a:latin typeface="맑은 고딕" charset="0"/>
                          <a:ea typeface="맑은 고딕" charset="0"/>
                        </a:rPr>
                        <a:t>showList()</a:t>
                      </a:r>
                      <a:endParaRPr lang="ko-KR" altLang="en-US" sz="1200" b="0" kern="1200" dirty="0">
                        <a:solidFill>
                          <a:schemeClr val="accent3"/>
                        </a:solidFill>
                        <a:latin typeface="맑은 고딕" charset="0"/>
                        <a:ea typeface="맑은 고딕" charset="0"/>
                      </a:endParaRPr>
                    </a:p>
                  </a:txBody>
                  <a:tcPr marL="0" marR="0" marT="0" marB="0">
                    <a:solidFill>
                      <a:schemeClr val="accent3">
                        <a:alpha val="18840"/>
                      </a:schemeClr>
                    </a:solidFill>
                  </a:tcPr>
                </a:tc>
                <a:extLst>
                  <a:ext uri="{0D108BD9-81ED-4DB2-BD59-A6C34878D82A}">
                    <a16:rowId xmlns:a16="http://schemas.microsoft.com/office/drawing/2014/main" val="10001"/>
                  </a:ext>
                </a:extLst>
              </a:tr>
            </a:tbl>
          </a:graphicData>
        </a:graphic>
      </p:graphicFrame>
      <p:sp>
        <p:nvSpPr>
          <p:cNvPr id="31" name="텍스트 상자 30"/>
          <p:cNvSpPr txBox="1">
            <a:spLocks/>
          </p:cNvSpPr>
          <p:nvPr/>
        </p:nvSpPr>
        <p:spPr>
          <a:xfrm rot="1620000">
            <a:off x="9241790" y="3291840"/>
            <a:ext cx="1092835" cy="554355"/>
          </a:xfrm>
          <a:prstGeom prst="rect">
            <a:avLst/>
          </a:prstGeom>
          <a:noFill/>
          <a:ln w="0">
            <a:noFill/>
            <a:prstDash/>
          </a:ln>
        </p:spPr>
        <p:txBody>
          <a:bodyPr vert="horz" wrap="square" lIns="89535" tIns="46355" rIns="89535" bIns="46355" anchor="t">
            <a:spAutoFit/>
          </a:bodyPr>
          <a:lstStyle/>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Recorde of List</a:t>
            </a: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  0.. *         1</a:t>
            </a:r>
            <a:endParaRPr lang="ko-KR" altLang="en-US" sz="1000" b="0" cap="none" dirty="0">
              <a:solidFill>
                <a:schemeClr val="tx1"/>
              </a:solidFill>
              <a:latin typeface="맑은 고딕" charset="0"/>
              <a:ea typeface="맑은 고딕" charset="0"/>
            </a:endParaRPr>
          </a:p>
        </p:txBody>
      </p:sp>
      <p:cxnSp>
        <p:nvCxnSpPr>
          <p:cNvPr id="32" name="도형 31"/>
          <p:cNvCxnSpPr>
            <a:stCxn id="5" idx="3"/>
            <a:endCxn id="6" idx="1"/>
          </p:cNvCxnSpPr>
          <p:nvPr/>
        </p:nvCxnSpPr>
        <p:spPr>
          <a:xfrm>
            <a:off x="4465955" y="2549525"/>
            <a:ext cx="1329690" cy="1494790"/>
          </a:xfrm>
          <a:prstGeom prst="line">
            <a:avLst/>
          </a:prstGeom>
          <a:ln w="6350" cap="flat" cmpd="sng">
            <a:prstDash/>
          </a:ln>
        </p:spPr>
        <p:style>
          <a:lnRef idx="1">
            <a:schemeClr val="dk1"/>
          </a:lnRef>
          <a:fillRef idx="0">
            <a:schemeClr val="dk1"/>
          </a:fillRef>
          <a:effectRef idx="0">
            <a:schemeClr val="dk1"/>
          </a:effectRef>
          <a:fontRef idx="minor">
            <a:schemeClr val="tx1"/>
          </a:fontRef>
        </p:style>
      </p:cxnSp>
      <p:cxnSp>
        <p:nvCxnSpPr>
          <p:cNvPr id="33" name="도형 32"/>
          <p:cNvCxnSpPr>
            <a:endCxn id="30" idx="1"/>
          </p:cNvCxnSpPr>
          <p:nvPr/>
        </p:nvCxnSpPr>
        <p:spPr>
          <a:xfrm>
            <a:off x="8267700" y="4019550"/>
            <a:ext cx="73025" cy="929640"/>
          </a:xfrm>
          <a:prstGeom prst="line">
            <a:avLst/>
          </a:prstGeom>
          <a:ln w="6350" cap="flat" cmpd="sng">
            <a:prstDash/>
          </a:ln>
        </p:spPr>
        <p:style>
          <a:lnRef idx="1">
            <a:schemeClr val="dk1"/>
          </a:lnRef>
          <a:fillRef idx="0">
            <a:schemeClr val="dk1"/>
          </a:fillRef>
          <a:effectRef idx="0">
            <a:schemeClr val="dk1"/>
          </a:effectRef>
          <a:fontRef idx="minor">
            <a:schemeClr val="tx1"/>
          </a:fontRef>
        </p:style>
      </p:cxnSp>
      <p:sp>
        <p:nvSpPr>
          <p:cNvPr id="34" name="텍스트 상자 33"/>
          <p:cNvSpPr txBox="1">
            <a:spLocks/>
          </p:cNvSpPr>
          <p:nvPr/>
        </p:nvSpPr>
        <p:spPr>
          <a:xfrm rot="4920000">
            <a:off x="7724140" y="4159250"/>
            <a:ext cx="1092835" cy="554355"/>
          </a:xfrm>
          <a:prstGeom prst="rect">
            <a:avLst/>
          </a:prstGeom>
          <a:noFill/>
          <a:ln w="0">
            <a:noFill/>
            <a:prstDash/>
          </a:ln>
        </p:spPr>
        <p:txBody>
          <a:bodyPr vert="horz" wrap="square" lIns="89535" tIns="46355" rIns="89535" bIns="46355" anchor="t">
            <a:spAutoFit/>
          </a:bodyPr>
          <a:lstStyle/>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Contained in</a:t>
            </a: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endParaRPr lang="ko-KR" altLang="en-US" sz="1000" b="0" cap="none" dirty="0">
              <a:solidFill>
                <a:schemeClr val="tx1"/>
              </a:solidFill>
              <a:latin typeface="맑은 고딕" charset="0"/>
              <a:ea typeface="맑은 고딕" charset="0"/>
            </a:endParaRPr>
          </a:p>
          <a:p>
            <a:pPr marL="0" indent="0" algn="l" defTabSz="508000" eaLnBrk="0" fontAlgn="auto" latinLnBrk="0">
              <a:lnSpc>
                <a:spcPct val="100000"/>
              </a:lnSpc>
              <a:spcBef>
                <a:spcPts val="0"/>
              </a:spcBef>
              <a:spcAft>
                <a:spcPts val="0"/>
              </a:spcAft>
              <a:buFontTx/>
              <a:buNone/>
            </a:pPr>
            <a:r>
              <a:rPr lang="en-US" altLang="ko-KR" sz="1000" b="0" cap="none" dirty="0">
                <a:solidFill>
                  <a:schemeClr val="tx1"/>
                </a:solidFill>
                <a:latin typeface="맑은 고딕" charset="0"/>
                <a:ea typeface="맑은 고딕" charset="0"/>
              </a:rPr>
              <a:t>   1            1</a:t>
            </a:r>
            <a:endParaRPr lang="ko-KR" altLang="en-US" sz="1000" b="0" cap="none" dirty="0">
              <a:solidFill>
                <a:schemeClr val="tx1"/>
              </a:solidFill>
              <a:latin typeface="맑은 고딕" charset="0"/>
              <a:ea typeface="맑은 고딕"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텍스트 개체 틀 4"/>
          <p:cNvSpPr txBox="1">
            <a:spLocks noGrp="1"/>
          </p:cNvSpPr>
          <p:nvPr>
            <p:ph type="title"/>
          </p:nvPr>
        </p:nvSpPr>
        <p:spPr>
          <a:prstGeom prst="rect">
            <a:avLst/>
          </a:prstGeom>
        </p:spPr>
        <p:txBody>
          <a:bodyPr vert="horz" wrap="square" lIns="91440" tIns="45720" rIns="91440" bIns="45720" anchor="b">
            <a:normAutofit/>
          </a:bodyPr>
          <a:lstStyle/>
          <a:p>
            <a:pPr marL="0" indent="0"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5. OPERATION CONTRACT</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4" name="텍스트 개체 틀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2200" b="0" cap="none" dirty="0">
                <a:solidFill>
                  <a:schemeClr val="tx2">
                    <a:lumMod val="65000"/>
                    <a:lumOff val="35000"/>
                  </a:schemeClr>
                </a:solidFill>
                <a:latin typeface="맑은 고딕" charset="0"/>
                <a:ea typeface="맑은 고딕" charset="0"/>
              </a:rPr>
              <a:t>개정이력</a:t>
            </a: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22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2200" b="0" cap="none" dirty="0">
              <a:solidFill>
                <a:schemeClr val="tx2">
                  <a:lumMod val="65000"/>
                  <a:lumOff val="35000"/>
                </a:schemeClr>
              </a:solidFill>
              <a:latin typeface="맑은 고딕" charset="0"/>
              <a:ea typeface="맑은 고딕" charset="0"/>
            </a:endParaRPr>
          </a:p>
        </p:txBody>
      </p:sp>
      <p:graphicFrame>
        <p:nvGraphicFramePr>
          <p:cNvPr id="6" name="표 5"/>
          <p:cNvGraphicFramePr>
            <a:graphicFrameLocks noGrp="1"/>
          </p:cNvGraphicFramePr>
          <p:nvPr>
            <p:extLst>
              <p:ext uri="{D42A27DB-BD31-4B8C-83A1-F6EECF244321}">
                <p14:modId xmlns:p14="http://schemas.microsoft.com/office/powerpoint/2010/main" val="3346072460"/>
              </p:ext>
            </p:extLst>
          </p:nvPr>
        </p:nvGraphicFramePr>
        <p:xfrm>
          <a:off x="1093861" y="1807015"/>
          <a:ext cx="9403715" cy="3082290"/>
        </p:xfrm>
        <a:graphic>
          <a:graphicData uri="http://schemas.openxmlformats.org/drawingml/2006/table">
            <a:tbl>
              <a:tblPr firstRow="1" bandRow="1">
                <a:tableStyleId>{5C22544A-7EE6-4342-B048-85BDC9FD1C3A}</a:tableStyleId>
              </a:tblPr>
              <a:tblGrid>
                <a:gridCol w="1040765">
                  <a:extLst>
                    <a:ext uri="{9D8B030D-6E8A-4147-A177-3AD203B41FA5}">
                      <a16:colId xmlns:a16="http://schemas.microsoft.com/office/drawing/2014/main" val="20000"/>
                    </a:ext>
                  </a:extLst>
                </a:gridCol>
                <a:gridCol w="1920240">
                  <a:extLst>
                    <a:ext uri="{9D8B030D-6E8A-4147-A177-3AD203B41FA5}">
                      <a16:colId xmlns:a16="http://schemas.microsoft.com/office/drawing/2014/main" val="20001"/>
                    </a:ext>
                  </a:extLst>
                </a:gridCol>
                <a:gridCol w="3852545">
                  <a:extLst>
                    <a:ext uri="{9D8B030D-6E8A-4147-A177-3AD203B41FA5}">
                      <a16:colId xmlns:a16="http://schemas.microsoft.com/office/drawing/2014/main" val="20002"/>
                    </a:ext>
                  </a:extLst>
                </a:gridCol>
                <a:gridCol w="2590165">
                  <a:extLst>
                    <a:ext uri="{9D8B030D-6E8A-4147-A177-3AD203B41FA5}">
                      <a16:colId xmlns:a16="http://schemas.microsoft.com/office/drawing/2014/main" val="20003"/>
                    </a:ext>
                  </a:extLst>
                </a:gridCol>
              </a:tblGrid>
              <a:tr h="613410">
                <a:tc>
                  <a:txBody>
                    <a:bodyPr/>
                    <a:lstStyle/>
                    <a:p>
                      <a:pPr marL="0" indent="0" algn="ctr" defTabSz="914400" eaLnBrk="0" fontAlgn="auto">
                        <a:lnSpc>
                          <a:spcPct val="100000"/>
                        </a:lnSpc>
                        <a:spcBef>
                          <a:spcPts val="0"/>
                        </a:spcBef>
                        <a:spcAft>
                          <a:spcPts val="0"/>
                        </a:spcAft>
                        <a:buFontTx/>
                        <a:buNone/>
                      </a:pPr>
                      <a:r>
                        <a:rPr lang="en-US" altLang="ko-KR" sz="2400" b="1" kern="1200" dirty="0">
                          <a:solidFill>
                            <a:schemeClr val="tx1"/>
                          </a:solidFill>
                          <a:latin typeface="맑은 고딕" charset="0"/>
                          <a:ea typeface="맑은 고딕" charset="0"/>
                        </a:rPr>
                        <a:t>버전</a:t>
                      </a:r>
                      <a:endParaRPr lang="ko-KR" altLang="en-US" sz="2400" b="1" kern="1200" dirty="0">
                        <a:solidFill>
                          <a:schemeClr val="tx1"/>
                        </a:solidFill>
                        <a:latin typeface="맑은 고딕" charset="0"/>
                        <a:ea typeface="맑은 고딕" charset="0"/>
                      </a:endParaRPr>
                    </a:p>
                  </a:txBody>
                  <a:tcPr/>
                </a:tc>
                <a:tc>
                  <a:txBody>
                    <a:bodyPr/>
                    <a:lstStyle/>
                    <a:p>
                      <a:pPr marL="0" indent="0" algn="ctr" defTabSz="914400" eaLnBrk="0" fontAlgn="auto">
                        <a:lnSpc>
                          <a:spcPct val="100000"/>
                        </a:lnSpc>
                        <a:spcBef>
                          <a:spcPts val="0"/>
                        </a:spcBef>
                        <a:spcAft>
                          <a:spcPts val="0"/>
                        </a:spcAft>
                        <a:buFontTx/>
                        <a:buNone/>
                      </a:pPr>
                      <a:r>
                        <a:rPr lang="en-US" altLang="ko-KR" sz="2400" b="1" kern="1200" dirty="0">
                          <a:solidFill>
                            <a:schemeClr val="tx1"/>
                          </a:solidFill>
                          <a:latin typeface="맑은 고딕" charset="0"/>
                          <a:ea typeface="맑은 고딕" charset="0"/>
                        </a:rPr>
                        <a:t>일자</a:t>
                      </a:r>
                      <a:endParaRPr lang="ko-KR" altLang="en-US" sz="2400" b="1" kern="1200" dirty="0">
                        <a:solidFill>
                          <a:schemeClr val="tx1"/>
                        </a:solidFill>
                        <a:latin typeface="맑은 고딕" charset="0"/>
                        <a:ea typeface="맑은 고딕" charset="0"/>
                      </a:endParaRPr>
                    </a:p>
                  </a:txBody>
                  <a:tcPr/>
                </a:tc>
                <a:tc>
                  <a:txBody>
                    <a:bodyPr/>
                    <a:lstStyle/>
                    <a:p>
                      <a:pPr marL="0" indent="0" algn="ctr" defTabSz="914400" eaLnBrk="0" fontAlgn="auto">
                        <a:lnSpc>
                          <a:spcPct val="100000"/>
                        </a:lnSpc>
                        <a:spcBef>
                          <a:spcPts val="0"/>
                        </a:spcBef>
                        <a:spcAft>
                          <a:spcPts val="0"/>
                        </a:spcAft>
                        <a:buFontTx/>
                        <a:buNone/>
                      </a:pPr>
                      <a:r>
                        <a:rPr lang="en-US" altLang="ko-KR" sz="2400" b="1" kern="1200" dirty="0">
                          <a:solidFill>
                            <a:schemeClr val="tx1"/>
                          </a:solidFill>
                          <a:latin typeface="맑은 고딕" charset="0"/>
                          <a:ea typeface="맑은 고딕" charset="0"/>
                        </a:rPr>
                        <a:t>설명</a:t>
                      </a:r>
                      <a:endParaRPr lang="ko-KR" altLang="en-US" sz="2400" b="1" kern="1200" dirty="0">
                        <a:solidFill>
                          <a:schemeClr val="tx1"/>
                        </a:solidFill>
                        <a:latin typeface="맑은 고딕" charset="0"/>
                        <a:ea typeface="맑은 고딕" charset="0"/>
                      </a:endParaRPr>
                    </a:p>
                  </a:txBody>
                  <a:tcPr/>
                </a:tc>
                <a:tc>
                  <a:txBody>
                    <a:bodyPr/>
                    <a:lstStyle/>
                    <a:p>
                      <a:pPr marL="0" indent="0" algn="ctr" defTabSz="914400" eaLnBrk="0" fontAlgn="auto">
                        <a:lnSpc>
                          <a:spcPct val="100000"/>
                        </a:lnSpc>
                        <a:spcBef>
                          <a:spcPts val="0"/>
                        </a:spcBef>
                        <a:spcAft>
                          <a:spcPts val="0"/>
                        </a:spcAft>
                        <a:buFontTx/>
                        <a:buNone/>
                      </a:pPr>
                      <a:r>
                        <a:rPr lang="en-US" altLang="ko-KR" sz="2400" b="1" kern="1200" dirty="0">
                          <a:solidFill>
                            <a:schemeClr val="tx1"/>
                          </a:solidFill>
                          <a:latin typeface="맑은 고딕" charset="0"/>
                          <a:ea typeface="맑은 고딕" charset="0"/>
                        </a:rPr>
                        <a:t>비고</a:t>
                      </a:r>
                      <a:endParaRPr lang="ko-KR" altLang="en-US" sz="2400" b="1" kern="1200" dirty="0">
                        <a:solidFill>
                          <a:schemeClr val="tx1"/>
                        </a:solidFill>
                        <a:latin typeface="맑은 고딕" charset="0"/>
                        <a:ea typeface="맑은 고딕" charset="0"/>
                      </a:endParaRPr>
                    </a:p>
                  </a:txBody>
                  <a:tcPr/>
                </a:tc>
                <a:extLst>
                  <a:ext uri="{0D108BD9-81ED-4DB2-BD59-A6C34878D82A}">
                    <a16:rowId xmlns:a16="http://schemas.microsoft.com/office/drawing/2014/main" val="10000"/>
                  </a:ext>
                </a:extLst>
              </a:tr>
              <a:tr h="617220">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1.10</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2017.04.07</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초기 분석</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endParaRPr lang="ko-KR" altLang="en-US" sz="2000" b="0" kern="1200" dirty="0">
                        <a:solidFill>
                          <a:schemeClr val="dk1"/>
                        </a:solidFill>
                        <a:latin typeface="맑은 고딕" charset="0"/>
                        <a:ea typeface="맑은 고딕" charset="0"/>
                      </a:endParaRPr>
                    </a:p>
                  </a:txBody>
                  <a:tcPr marL="90170" marR="90170" marT="46990" marB="46990"/>
                </a:tc>
                <a:extLst>
                  <a:ext uri="{0D108BD9-81ED-4DB2-BD59-A6C34878D82A}">
                    <a16:rowId xmlns:a16="http://schemas.microsoft.com/office/drawing/2014/main" val="10001"/>
                  </a:ext>
                </a:extLst>
              </a:tr>
              <a:tr h="617220">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1.11</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2017.04.19</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분석 보완 및 설계</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1.01내용 일부변경</a:t>
                      </a:r>
                      <a:endParaRPr lang="ko-KR" altLang="en-US" sz="2000" b="0" kern="1200" dirty="0">
                        <a:solidFill>
                          <a:schemeClr val="dk1"/>
                        </a:solidFill>
                        <a:latin typeface="맑은 고딕" charset="0"/>
                        <a:ea typeface="맑은 고딕" charset="0"/>
                      </a:endParaRPr>
                    </a:p>
                  </a:txBody>
                  <a:tcPr marL="90170" marR="90170" marT="46990" marB="46990"/>
                </a:tc>
                <a:extLst>
                  <a:ext uri="{0D108BD9-81ED-4DB2-BD59-A6C34878D82A}">
                    <a16:rowId xmlns:a16="http://schemas.microsoft.com/office/drawing/2014/main" val="10002"/>
                  </a:ext>
                </a:extLst>
              </a:tr>
              <a:tr h="617220">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1.20</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2017.05.24</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개발</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소스코드 추가</a:t>
                      </a:r>
                      <a:endParaRPr lang="ko-KR" altLang="en-US" sz="2000" b="0" kern="1200" dirty="0">
                        <a:solidFill>
                          <a:schemeClr val="dk1"/>
                        </a:solidFill>
                        <a:latin typeface="맑은 고딕" charset="0"/>
                        <a:ea typeface="맑은 고딕" charset="0"/>
                      </a:endParaRPr>
                    </a:p>
                  </a:txBody>
                  <a:tcPr marL="90170" marR="90170" marT="46990" marB="46990"/>
                </a:tc>
                <a:extLst>
                  <a:ext uri="{0D108BD9-81ED-4DB2-BD59-A6C34878D82A}">
                    <a16:rowId xmlns:a16="http://schemas.microsoft.com/office/drawing/2014/main" val="10003"/>
                  </a:ext>
                </a:extLst>
              </a:tr>
              <a:tr h="617220">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1.21</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2017.05.28</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디버깅</a:t>
                      </a:r>
                      <a:endParaRPr lang="ko-KR" altLang="en-US" sz="2000" b="0" kern="1200" dirty="0">
                        <a:solidFill>
                          <a:schemeClr val="dk1"/>
                        </a:solidFill>
                        <a:latin typeface="맑은 고딕" charset="0"/>
                        <a:ea typeface="맑은 고딕" charset="0"/>
                      </a:endParaRPr>
                    </a:p>
                  </a:txBody>
                  <a:tcPr marL="90170" marR="90170" marT="46990" marB="46990"/>
                </a:tc>
                <a:tc>
                  <a:txBody>
                    <a:bodyPr/>
                    <a:lstStyle/>
                    <a:p>
                      <a:pPr marL="0" indent="0" algn="just" defTabSz="508000" fontAlgn="auto">
                        <a:lnSpc>
                          <a:spcPct val="100000"/>
                        </a:lnSpc>
                        <a:spcBef>
                          <a:spcPts val="0"/>
                        </a:spcBef>
                        <a:spcAft>
                          <a:spcPts val="0"/>
                        </a:spcAft>
                        <a:buFontTx/>
                        <a:buNone/>
                      </a:pPr>
                      <a:r>
                        <a:rPr lang="en-US" altLang="ko-KR" sz="2000" b="0" kern="1200" dirty="0">
                          <a:solidFill>
                            <a:schemeClr val="dk1"/>
                          </a:solidFill>
                          <a:latin typeface="맑은 고딕" charset="0"/>
                          <a:ea typeface="맑은 고딕" charset="0"/>
                        </a:rPr>
                        <a:t>일부내용 변경</a:t>
                      </a:r>
                      <a:endParaRPr lang="ko-KR" altLang="en-US" sz="2000" b="0" kern="1200" dirty="0">
                        <a:solidFill>
                          <a:schemeClr val="dk1"/>
                        </a:solidFill>
                        <a:latin typeface="맑은 고딕" charset="0"/>
                        <a:ea typeface="맑은 고딕" charset="0"/>
                      </a:endParaRPr>
                    </a:p>
                  </a:txBody>
                  <a:tcPr marL="90170" marR="90170" marT="46990" marB="46990"/>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0979334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title"/>
          </p:nvPr>
        </p:nvSpPr>
        <p:spPr>
          <a:prstGeom prst="rect">
            <a:avLst/>
          </a:prstGeom>
        </p:spPr>
        <p:txBody>
          <a:bodyPr vert="horz" wrap="square" lIns="91440" tIns="45720" rIns="91440" bIns="45720" anchor="b">
            <a:normAutofit/>
          </a:bodyPr>
          <a:lstStyle/>
          <a:p>
            <a:pPr marL="0" indent="0"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Inter action diagram</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5" name="텍스트 개체 틀 4"/>
          <p:cNvSpPr>
            <a:spLocks noGrp="1"/>
          </p:cNvSpPr>
          <p:nvPr>
            <p:ph type="body" idx="1"/>
          </p:nvPr>
        </p:nvSpPr>
        <p:spPr/>
        <p:txBody>
          <a:bodyPr/>
          <a:lstStyle/>
          <a:p>
            <a:pPr marL="0" indent="0">
              <a:buNone/>
            </a:pPr>
            <a:r>
              <a:rPr lang="en-US" altLang="ko-KR" dirty="0"/>
              <a:t> </a:t>
            </a:r>
            <a:endParaRPr lang="ko-KR" altLang="en-US" dirty="0"/>
          </a:p>
        </p:txBody>
      </p:sp>
      <p:pic>
        <p:nvPicPr>
          <p:cNvPr id="4" name="그림 3" descr="C:/Users/user/AppData/Roaming/PolarisOffice/ETemp/26752_21147712/fImage2822239241.png"/>
          <p:cNvPicPr>
            <a:picLocks noChangeAspect="1"/>
          </p:cNvPicPr>
          <p:nvPr/>
        </p:nvPicPr>
        <p:blipFill rotWithShape="1">
          <a:blip r:embed="rId2">
            <a:extLst>
              <a:ext uri="{28A0092B-C50C-407E-A947-70E740481C1C}">
                <a14:useLocalDpi xmlns:a14="http://schemas.microsoft.com/office/drawing/2010/main" val="0"/>
              </a:ext>
            </a:extLst>
          </a:blip>
          <a:stretch>
            <a:fillRect/>
          </a:stretch>
        </p:blipFill>
        <p:spPr>
          <a:xfrm>
            <a:off x="1122778" y="1559352"/>
            <a:ext cx="9614535" cy="4324350"/>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title"/>
          </p:nvPr>
        </p:nvSpPr>
        <p:spPr>
          <a:prstGeom prst="rect">
            <a:avLst/>
          </a:prstGeom>
        </p:spPr>
        <p:txBody>
          <a:bodyPr vert="horz" wrap="square" lIns="91440" tIns="45720" rIns="91440" bIns="45720" anchor="ctr">
            <a:normAutofit/>
          </a:bodyPr>
          <a:lstStyle/>
          <a:p>
            <a:pPr marL="0" indent="0" algn="l"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1. 비전</a:t>
            </a:r>
            <a:endParaRPr lang="ko-KR" altLang="en-US" sz="4400" b="0" cap="none" dirty="0">
              <a:solidFill>
                <a:schemeClr val="tx2">
                  <a:lumMod val="75000"/>
                  <a:lumOff val="25000"/>
                </a:schemeClr>
              </a:solidFill>
              <a:latin typeface="맑은 고딕" charset="0"/>
              <a:ea typeface="맑은 고딕" charset="0"/>
            </a:endParaRPr>
          </a:p>
        </p:txBody>
      </p:sp>
      <p:sp>
        <p:nvSpPr>
          <p:cNvPr id="4" name="텍스트 개체 틀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anchor="t">
            <a:noAutofit/>
          </a:bodyPr>
          <a:lstStyle/>
          <a:p>
            <a:pPr marL="0" indent="0" algn="l" defTabSz="914400" fontAlgn="auto">
              <a:lnSpc>
                <a:spcPct val="90000"/>
              </a:lnSpc>
              <a:spcBef>
                <a:spcPts val="1400"/>
              </a:spcBef>
              <a:spcAft>
                <a:spcPts val="0"/>
              </a:spcAft>
              <a:buFontTx/>
              <a:buNone/>
            </a:pPr>
            <a:r>
              <a:rPr lang="en-US" altLang="ko-KR" sz="1800" b="0" cap="none" dirty="0">
                <a:solidFill>
                  <a:schemeClr val="tx2">
                    <a:lumMod val="75000"/>
                    <a:lumOff val="25000"/>
                  </a:schemeClr>
                </a:solidFill>
                <a:latin typeface="맑은 고딕" charset="0"/>
                <a:ea typeface="맑은 고딕" charset="0"/>
              </a:rPr>
              <a:t>개정 이력</a:t>
            </a:r>
            <a:endParaRPr lang="ko-KR" altLang="en-US" sz="18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75000"/>
                    <a:lumOff val="25000"/>
                  </a:schemeClr>
                </a:solidFill>
                <a:latin typeface="맑은 고딕" charset="0"/>
                <a:ea typeface="맑은 고딕" charset="0"/>
              </a:rPr>
              <a:t>개요</a:t>
            </a:r>
            <a:endParaRPr lang="ko-KR" altLang="en-US" sz="16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우리는 다음 버전으로 결함 허용성을 가진 NextGen POS 애플리케이션을 계획하며 이 애플리케이션은 다양한 고객의 비즈니스 규칙, 여러 터미널과 사용자 인터페이스 메커니즘, 제3자에 의해 개발된 지원 시스템과의 연동 등을 지원해야 한다.</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위치화(Positioning)</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75000"/>
                    <a:lumOff val="25000"/>
                  </a:schemeClr>
                </a:solidFill>
                <a:latin typeface="맑은 고딕" charset="0"/>
                <a:ea typeface="맑은 고딕" charset="0"/>
              </a:rPr>
              <a:t>- 사업적 기회</a:t>
            </a:r>
            <a:endParaRPr lang="ko-KR" altLang="en-US" sz="16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현재의 POS 제품들은 비즈니스 규칙과 네트워크 설계(예를 들어, 가벼운 클라이언트인지 아닌지 2-티어, 3-티어, 4-티어 아키텍처 등)를 다양화하는 측면에서 고객의 업무에 적합하지 않다. 그리고 터미널과 비즈니스가 증가하는 것에 잘 대응하지 못한다. 또한 실패에 따라 그때그때 조정하면서 온라인과 오프라인에서 작업할 수 없고, 다른  제3자에 의해 개발된 시스템과 연동도 어렵다. 무선 PDA와 같은 새로운 터미널 기술에 적용하기도 어렵다. 이렇게 유연하지 못한 현재의 PoS 제품 상태에 시장이 만족하지 못하고, 이를 충족시키는 POS 시스템에 대한 요구가 있다.</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75000"/>
                  <a:lumOff val="25000"/>
                </a:schemeClr>
              </a:solidFill>
              <a:latin typeface="맑은 고딕" charset="0"/>
              <a:ea typeface="맑은 고딕" charset="0"/>
            </a:endParaRPr>
          </a:p>
        </p:txBody>
      </p:sp>
      <p:graphicFrame>
        <p:nvGraphicFramePr>
          <p:cNvPr id="6" name="표 5"/>
          <p:cNvGraphicFramePr>
            <a:graphicFrameLocks noGrp="1"/>
          </p:cNvGraphicFramePr>
          <p:nvPr/>
        </p:nvGraphicFramePr>
        <p:xfrm>
          <a:off x="1191260" y="1769110"/>
          <a:ext cx="9486900" cy="1013460"/>
        </p:xfrm>
        <a:graphic>
          <a:graphicData uri="http://schemas.openxmlformats.org/drawingml/2006/table">
            <a:tbl>
              <a:tblPr firstRow="1" bandRow="1">
                <a:tableStyleId>{5C22544A-7EE6-4342-B048-85BDC9FD1C3A}</a:tableStyleId>
              </a:tblPr>
              <a:tblGrid>
                <a:gridCol w="2371725">
                  <a:extLst>
                    <a:ext uri="{9D8B030D-6E8A-4147-A177-3AD203B41FA5}">
                      <a16:colId xmlns:a16="http://schemas.microsoft.com/office/drawing/2014/main" val="20000"/>
                    </a:ext>
                  </a:extLst>
                </a:gridCol>
                <a:gridCol w="1293495">
                  <a:extLst>
                    <a:ext uri="{9D8B030D-6E8A-4147-A177-3AD203B41FA5}">
                      <a16:colId xmlns:a16="http://schemas.microsoft.com/office/drawing/2014/main" val="20001"/>
                    </a:ext>
                  </a:extLst>
                </a:gridCol>
                <a:gridCol w="3855720">
                  <a:extLst>
                    <a:ext uri="{9D8B030D-6E8A-4147-A177-3AD203B41FA5}">
                      <a16:colId xmlns:a16="http://schemas.microsoft.com/office/drawing/2014/main" val="20002"/>
                    </a:ext>
                  </a:extLst>
                </a:gridCol>
                <a:gridCol w="1965960">
                  <a:extLst>
                    <a:ext uri="{9D8B030D-6E8A-4147-A177-3AD203B41FA5}">
                      <a16:colId xmlns:a16="http://schemas.microsoft.com/office/drawing/2014/main" val="20003"/>
                    </a:ext>
                  </a:extLst>
                </a:gridCol>
              </a:tblGrid>
              <a:tr h="368300">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버전</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일자</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설명</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저자</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645160">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Inception </a:t>
                      </a:r>
                      <a:r>
                        <a:rPr lang="en-US" altLang="ko-KR" sz="1800" b="0" kern="1200" dirty="0">
                          <a:solidFill>
                            <a:srgbClr val="000000"/>
                          </a:solidFill>
                          <a:latin typeface="맑은 고딕" charset="0"/>
                          <a:ea typeface="맑은 고딕" charset="0"/>
                        </a:rPr>
                        <a:t>초안</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2031.01.10</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최초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버전</a:t>
                      </a:r>
                      <a:r>
                        <a:rPr lang="en-US" altLang="ko-KR" sz="1800" b="0" kern="1200" dirty="0">
                          <a:solidFill>
                            <a:srgbClr val="000000"/>
                          </a:solidFill>
                          <a:latin typeface="Corbel" charset="0"/>
                          <a:ea typeface="Corbel" charset="0"/>
                        </a:rPr>
                        <a:t>. Elaboration </a:t>
                      </a:r>
                      <a:r>
                        <a:rPr lang="en-US" altLang="ko-KR" sz="1800" b="0" kern="1200" dirty="0">
                          <a:solidFill>
                            <a:srgbClr val="000000"/>
                          </a:solidFill>
                          <a:latin typeface="맑은 고딕" charset="0"/>
                          <a:ea typeface="맑은 고딕" charset="0"/>
                        </a:rPr>
                        <a:t>단계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동안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주로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정제되어야</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함</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크레이그</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라만</a:t>
                      </a:r>
                      <a:endParaRPr lang="ko-KR" altLang="en-US" sz="1800" b="0" kern="1200" dirty="0">
                        <a:solidFill>
                          <a:srgbClr val="000000"/>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(Craig Larman)</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4205117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제목 3"/>
          <p:cNvSpPr>
            <a:spLocks noGrp="1"/>
          </p:cNvSpPr>
          <p:nvPr>
            <p:ph type="title"/>
          </p:nvPr>
        </p:nvSpPr>
        <p:spPr/>
        <p:txBody>
          <a:bodyPr/>
          <a:lstStyle/>
          <a:p>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Inter action diagram-</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5" name="텍스트 개체 틀 4"/>
          <p:cNvSpPr>
            <a:spLocks noGrp="1"/>
          </p:cNvSpPr>
          <p:nvPr>
            <p:ph type="body" idx="1"/>
          </p:nvPr>
        </p:nvSpPr>
        <p:spPr/>
        <p:txBody>
          <a:bodyPr/>
          <a:lstStyle/>
          <a:p>
            <a:pPr marL="0" indent="0">
              <a:buNone/>
            </a:pPr>
            <a:r>
              <a:rPr lang="en-US" altLang="ko-KR" dirty="0"/>
              <a:t> </a:t>
            </a:r>
            <a:endParaRPr lang="ko-KR" altLang="en-US" dirty="0"/>
          </a:p>
        </p:txBody>
      </p:sp>
      <p:pic>
        <p:nvPicPr>
          <p:cNvPr id="3" name="그림 2" descr="C:/Users/user/AppData/Roaming/PolarisOffice/ETemp/26752_21147712/fImage269925488467.png"/>
          <p:cNvPicPr>
            <a:picLocks noChangeAspect="1"/>
          </p:cNvPicPr>
          <p:nvPr/>
        </p:nvPicPr>
        <p:blipFill rotWithShape="1">
          <a:blip r:embed="rId2">
            <a:extLst>
              <a:ext uri="{28A0092B-C50C-407E-A947-70E740481C1C}">
                <a14:useLocalDpi xmlns:a14="http://schemas.microsoft.com/office/drawing/2010/main" val="0"/>
              </a:ext>
            </a:extLst>
          </a:blip>
          <a:stretch>
            <a:fillRect/>
          </a:stretch>
        </p:blipFill>
        <p:spPr>
          <a:xfrm>
            <a:off x="1373505" y="1266092"/>
            <a:ext cx="9406255" cy="4866640"/>
          </a:xfrm>
          <a:prstGeom prst="rect">
            <a:avLst/>
          </a:prstGeom>
          <a:noFill/>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텍스트 개체 틀 2"/>
          <p:cNvSpPr txBox="1">
            <a:spLocks noGrp="1"/>
          </p:cNvSpPr>
          <p:nvPr>
            <p:ph type="body" idx="4"/>
          </p:nvPr>
        </p:nvSpPr>
        <p:spPr>
          <a:xfrm>
            <a:off x="2513966" y="360680"/>
            <a:ext cx="7602854" cy="585851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gn="l" defTabSz="914400" fontAlgn="auto">
              <a:lnSpc>
                <a:spcPct val="90000"/>
              </a:lnSpc>
              <a:spcBef>
                <a:spcPts val="1400"/>
              </a:spcBef>
              <a:spcAft>
                <a:spcPts val="0"/>
              </a:spcAft>
              <a:buFontTx/>
              <a:buNone/>
            </a:pPr>
            <a:endParaRPr lang="ko-KR" altLang="en-US" sz="2200" b="0" cap="none" dirty="0">
              <a:solidFill>
                <a:schemeClr val="tx2">
                  <a:lumMod val="65000"/>
                  <a:lumOff val="35000"/>
                </a:schemeClr>
              </a:solidFill>
              <a:latin typeface="맑은 고딕" charset="0"/>
              <a:ea typeface="맑은 고딕" charset="0"/>
            </a:endParaRPr>
          </a:p>
        </p:txBody>
      </p:sp>
      <p:sp>
        <p:nvSpPr>
          <p:cNvPr id="2" name="텍스트 개체 틀 1"/>
          <p:cNvSpPr txBox="1">
            <a:spLocks noGrp="1"/>
          </p:cNvSpPr>
          <p:nvPr>
            <p:ph type="ctrTitle" idx="3"/>
          </p:nvPr>
        </p:nvSpPr>
        <p:spPr>
          <a:xfrm>
            <a:off x="0" y="276225"/>
            <a:ext cx="2833370" cy="1008380"/>
          </a:xfrm>
          <a:prstGeom prst="rect">
            <a:avLst/>
          </a:prstGeom>
        </p:spPr>
        <p:txBody>
          <a:bodyPr vert="horz" wrap="square" lIns="91440" tIns="45720" rIns="91440" bIns="45720" anchor="b">
            <a:normAutofit fontScale="90000"/>
          </a:bodyPr>
          <a:lstStyle/>
          <a:p>
            <a:pPr marL="0" indent="0" algn="ctr"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Class diagram</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pic>
        <p:nvPicPr>
          <p:cNvPr id="4" name="그림 3" descr="C:/Users/user/AppData/Roaming/PolarisOffice/ETemp/9132_2152016/fImage287616788467.gif"/>
          <p:cNvPicPr>
            <a:picLocks noChangeAspect="1"/>
          </p:cNvPicPr>
          <p:nvPr/>
        </p:nvPicPr>
        <p:blipFill rotWithShape="1">
          <a:blip r:embed="rId2">
            <a:extLst>
              <a:ext uri="{28A0092B-C50C-407E-A947-70E740481C1C}">
                <a14:useLocalDpi xmlns:a14="http://schemas.microsoft.com/office/drawing/2010/main" val="0"/>
              </a:ext>
            </a:extLst>
          </a:blip>
          <a:stretch>
            <a:fillRect/>
          </a:stretch>
        </p:blipFill>
        <p:spPr>
          <a:xfrm>
            <a:off x="2678624" y="416072"/>
            <a:ext cx="7283450" cy="5793105"/>
          </a:xfrm>
          <a:prstGeom prst="rect">
            <a:avLst/>
          </a:prstGeom>
          <a:noFill/>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marL="0" indent="0"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소스코드-Goods.java</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280160"/>
            <a:ext cx="9874250" cy="516636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endParaRPr lang="en-US" altLang="ko-KR" sz="1400" b="0" cap="none" spc="200" dirty="0">
              <a:solidFill>
                <a:schemeClr val="tx2">
                  <a:lumMod val="65000"/>
                  <a:lumOff val="35000"/>
                </a:schemeClr>
              </a:solidFill>
              <a:latin typeface="맑은 고딕" charset="0"/>
              <a:ea typeface="맑은 고딕" charset="0"/>
            </a:endParaRP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class Goods {</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protected String name;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b="0" cap="none" dirty="0">
                <a:solidFill>
                  <a:schemeClr val="tx2">
                    <a:lumMod val="65000"/>
                    <a:lumOff val="35000"/>
                  </a:schemeClr>
                </a:solidFill>
                <a:latin typeface="맑은 고딕" charset="0"/>
                <a:ea typeface="맑은 고딕" charset="0"/>
              </a:rPr>
              <a:t>protected </a:t>
            </a:r>
            <a:r>
              <a:rPr lang="en-US" altLang="ko-KR" sz="1400" b="0" cap="none" dirty="0" err="1">
                <a:solidFill>
                  <a:schemeClr val="tx2">
                    <a:lumMod val="65000"/>
                    <a:lumOff val="35000"/>
                  </a:schemeClr>
                </a:solidFill>
                <a:latin typeface="맑은 고딕" charset="0"/>
                <a:ea typeface="맑은 고딕" charset="0"/>
              </a:rPr>
              <a:t>int</a:t>
            </a:r>
            <a:r>
              <a:rPr lang="en-US" altLang="ko-KR" sz="1400" b="0" cap="none" dirty="0">
                <a:solidFill>
                  <a:schemeClr val="tx2">
                    <a:lumMod val="65000"/>
                    <a:lumOff val="35000"/>
                  </a:schemeClr>
                </a:solidFill>
                <a:latin typeface="맑은 고딕" charset="0"/>
                <a:ea typeface="맑은 고딕" charset="0"/>
              </a:rPr>
              <a:t> price;</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protected </a:t>
            </a:r>
            <a:r>
              <a:rPr lang="en-US" altLang="ko-KR" sz="1400" b="0" cap="none" dirty="0" err="1">
                <a:solidFill>
                  <a:schemeClr val="tx2">
                    <a:lumMod val="65000"/>
                    <a:lumOff val="35000"/>
                  </a:schemeClr>
                </a:solidFill>
                <a:latin typeface="맑은 고딕" charset="0"/>
                <a:ea typeface="맑은 고딕" charset="0"/>
              </a:rPr>
              <a:t>int</a:t>
            </a: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quan</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protected </a:t>
            </a:r>
            <a:r>
              <a:rPr lang="en-US" altLang="ko-KR" sz="1400" b="0" cap="none" dirty="0" err="1">
                <a:solidFill>
                  <a:schemeClr val="tx2">
                    <a:lumMod val="65000"/>
                    <a:lumOff val="35000"/>
                  </a:schemeClr>
                </a:solidFill>
                <a:latin typeface="맑은 고딕" charset="0"/>
                <a:ea typeface="맑은 고딕" charset="0"/>
              </a:rPr>
              <a:t>int</a:t>
            </a: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salequan</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protected </a:t>
            </a:r>
            <a:r>
              <a:rPr lang="en-US" altLang="ko-KR" sz="1400" b="0" cap="none" dirty="0" err="1">
                <a:solidFill>
                  <a:schemeClr val="tx2">
                    <a:lumMod val="65000"/>
                    <a:lumOff val="35000"/>
                  </a:schemeClr>
                </a:solidFill>
                <a:latin typeface="맑은 고딕" charset="0"/>
                <a:ea typeface="맑은 고딕" charset="0"/>
              </a:rPr>
              <a:t>int</a:t>
            </a:r>
            <a:r>
              <a:rPr lang="en-US" altLang="ko-KR" sz="1400" b="0" cap="none" dirty="0">
                <a:solidFill>
                  <a:schemeClr val="tx2">
                    <a:lumMod val="65000"/>
                    <a:lumOff val="35000"/>
                  </a:schemeClr>
                </a:solidFill>
                <a:latin typeface="맑은 고딕" charset="0"/>
                <a:ea typeface="맑은 고딕" charset="0"/>
              </a:rPr>
              <a:t> event;</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class </a:t>
            </a:r>
            <a:r>
              <a:rPr lang="en-US" altLang="ko-KR" sz="1400" b="0" cap="none" dirty="0" err="1">
                <a:solidFill>
                  <a:schemeClr val="tx2">
                    <a:lumMod val="65000"/>
                    <a:lumOff val="35000"/>
                  </a:schemeClr>
                </a:solidFill>
                <a:latin typeface="맑은 고딕" charset="0"/>
                <a:ea typeface="맑은 고딕" charset="0"/>
              </a:rPr>
              <a:t>GoodsList</a:t>
            </a: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protected Goods[] list;</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Scanner </a:t>
            </a:r>
            <a:r>
              <a:rPr lang="en-US" altLang="ko-KR" sz="1400" b="0" cap="none" dirty="0" err="1">
                <a:solidFill>
                  <a:schemeClr val="tx2">
                    <a:lumMod val="65000"/>
                    <a:lumOff val="35000"/>
                  </a:schemeClr>
                </a:solidFill>
                <a:latin typeface="맑은 고딕" charset="0"/>
                <a:ea typeface="맑은 고딕" charset="0"/>
              </a:rPr>
              <a:t>scanner</a:t>
            </a:r>
            <a:r>
              <a:rPr lang="en-US" altLang="ko-KR" sz="1400" b="0" cap="none" dirty="0">
                <a:solidFill>
                  <a:schemeClr val="tx2">
                    <a:lumMod val="65000"/>
                    <a:lumOff val="35000"/>
                  </a:schemeClr>
                </a:solidFill>
                <a:latin typeface="맑은 고딕" charset="0"/>
                <a:ea typeface="맑은 고딕" charset="0"/>
              </a:rPr>
              <a:t> = new Scanner(System.in);</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public </a:t>
            </a:r>
            <a:r>
              <a:rPr lang="en-US" altLang="ko-KR" sz="1400" b="0" cap="none" dirty="0" err="1">
                <a:solidFill>
                  <a:schemeClr val="tx2">
                    <a:lumMod val="65000"/>
                    <a:lumOff val="35000"/>
                  </a:schemeClr>
                </a:solidFill>
                <a:latin typeface="맑은 고딕" charset="0"/>
                <a:ea typeface="맑은 고딕" charset="0"/>
              </a:rPr>
              <a:t>GoodsList</a:t>
            </a:r>
            <a:r>
              <a:rPr lang="en-US" altLang="ko-KR" sz="1400" b="0" cap="none" dirty="0">
                <a:solidFill>
                  <a:schemeClr val="tx2">
                    <a:lumMod val="65000"/>
                    <a:lumOff val="35000"/>
                  </a:schemeClr>
                </a:solidFill>
                <a:latin typeface="맑은 고딕" charset="0"/>
                <a:ea typeface="맑은 고딕" charset="0"/>
              </a:rPr>
              <a:t>() {		</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list = new Goods[256];	</a:t>
            </a:r>
          </a:p>
          <a:p>
            <a:pPr marL="0" indent="0" defTabSz="45000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endParaRPr lang="ko-KR" altLang="en-US" sz="1400" b="0" cap="none" dirty="0">
              <a:solidFill>
                <a:schemeClr val="tx2">
                  <a:lumMod val="65000"/>
                  <a:lumOff val="35000"/>
                </a:schemeClr>
              </a:solidFill>
              <a:latin typeface="맑은 고딕" charset="0"/>
              <a:ea typeface="맑은 고딕"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24267" y="25908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Goods.java-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92500" lnSpcReduction="20000"/>
          </a:bodyPr>
          <a:lstStyle/>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add(){</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추가할 상품의 이름을 입력하세요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name = </a:t>
            </a:r>
            <a:r>
              <a:rPr lang="en-US" altLang="ko-KR" sz="1400" dirty="0" err="1">
                <a:solidFill>
                  <a:schemeClr val="tx2">
                    <a:lumMod val="65000"/>
                    <a:lumOff val="35000"/>
                  </a:schemeClr>
                </a:solidFill>
                <a:latin typeface="맑은 고딕" charset="0"/>
                <a:ea typeface="맑은 고딕" charset="0"/>
              </a:rPr>
              <a:t>scanner.next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추가할 상품의 가격을 입력하세요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price  = </a:t>
            </a:r>
            <a:r>
              <a:rPr lang="en-US" altLang="ko-KR" sz="1400" dirty="0" err="1">
                <a:solidFill>
                  <a:schemeClr val="tx2">
                    <a:lumMod val="65000"/>
                    <a:lumOff val="35000"/>
                  </a:schemeClr>
                </a:solidFill>
                <a:latin typeface="맑은 고딕" charset="0"/>
                <a:ea typeface="맑은 고딕" charset="0"/>
              </a:rPr>
              <a:t>scanner.nextInt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추가할 상품의 양을 입력하세요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scanner.nextInt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]=new Goods();</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].name = name;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].price = price;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ko-KR" altLang="en-US" sz="1400"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22397953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Goods.java-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endParaRPr lang="en-US" altLang="ko-KR" sz="1400" b="0" cap="none" dirty="0">
              <a:solidFill>
                <a:schemeClr val="tx2">
                  <a:lumMod val="65000"/>
                  <a:lumOff val="35000"/>
                </a:schemeClr>
              </a:solidFill>
              <a:latin typeface="맑은 고딕" charset="0"/>
              <a:ea typeface="맑은 고딕" charset="0"/>
            </a:endParaRP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add(String name,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price,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]=new Goods();</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].name = name;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].price = price;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ko-KR" altLang="en-US" sz="1400"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31172155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Goods.java-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endParaRPr lang="en-US" altLang="ko-KR" sz="1400" b="0" cap="none" dirty="0">
              <a:solidFill>
                <a:schemeClr val="tx2">
                  <a:lumMod val="65000"/>
                  <a:lumOff val="35000"/>
                </a:schemeClr>
              </a:solidFill>
              <a:latin typeface="맑은 고딕" charset="0"/>
              <a:ea typeface="맑은 고딕" charset="0"/>
            </a:endParaRP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remove(){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삭제할 상품의 이름을 입력하세요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a:t>
            </a:r>
            <a:r>
              <a:rPr lang="en-US" altLang="ko-KR" sz="1400" dirty="0" err="1">
                <a:solidFill>
                  <a:schemeClr val="tx2">
                    <a:lumMod val="65000"/>
                    <a:lumOff val="35000"/>
                  </a:schemeClr>
                </a:solidFill>
                <a:latin typeface="맑은 고딕" charset="0"/>
                <a:ea typeface="맑은 고딕" charset="0"/>
              </a:rPr>
              <a:t>remove_name</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scanner.next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name.equals</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remove_name</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j=</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j&lt;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j++</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list[j] = list[j+1];</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if(list[j+2]==null)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list[j+1]=null;</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ko-KR" altLang="en-US" sz="1400"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25650463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Goods.java-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92500" lnSpcReduction="10000"/>
          </a:bodyPr>
          <a:lstStyle/>
          <a:p>
            <a:pPr marL="0" indent="0">
              <a:lnSpc>
                <a:spcPct val="70000"/>
              </a:lnSpc>
              <a:spcBef>
                <a:spcPts val="1400"/>
              </a:spcBef>
              <a:buNone/>
            </a:pPr>
            <a:endParaRPr lang="en-US" altLang="ko-KR" sz="1400" b="0" cap="none" dirty="0">
              <a:solidFill>
                <a:schemeClr val="tx2">
                  <a:lumMod val="65000"/>
                  <a:lumOff val="35000"/>
                </a:schemeClr>
              </a:solidFill>
              <a:latin typeface="맑은 고딕" charset="0"/>
              <a:ea typeface="맑은 고딕" charset="0"/>
            </a:endParaRP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public void </a:t>
            </a:r>
            <a:r>
              <a:rPr lang="en-US" altLang="ko-KR" sz="1500" dirty="0" err="1">
                <a:solidFill>
                  <a:schemeClr val="tx2">
                    <a:lumMod val="65000"/>
                    <a:lumOff val="35000"/>
                  </a:schemeClr>
                </a:solidFill>
                <a:latin typeface="맑은 고딕" charset="0"/>
                <a:ea typeface="맑은 고딕" charset="0"/>
              </a:rPr>
              <a:t>showList</a:t>
            </a:r>
            <a:r>
              <a:rPr lang="en-US" altLang="ko-KR" sz="15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err="1">
                <a:solidFill>
                  <a:schemeClr val="tx2">
                    <a:lumMod val="65000"/>
                    <a:lumOff val="35000"/>
                  </a:schemeClr>
                </a:solidFill>
                <a:latin typeface="맑은 고딕" charset="0"/>
                <a:ea typeface="맑은 고딕" charset="0"/>
              </a:rPr>
              <a:t>ㅡㅡㅡㅡㅡㅡㅡㅡㅡㅡㅡㅡㅡㅡㅡㅡㅡㅡㅡㅡㅡㅡㅡㅡㅡㅡㅡㅡㅡ</a:t>
            </a:r>
            <a:r>
              <a:rPr lang="en-US" altLang="ko-KR" sz="15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제품 목록</a:t>
            </a:r>
            <a:r>
              <a:rPr lang="en-US" altLang="ko-KR" sz="15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제품명 </a:t>
            </a:r>
            <a:r>
              <a:rPr lang="en-US" altLang="ko-KR" sz="1500" dirty="0">
                <a:solidFill>
                  <a:schemeClr val="tx2">
                    <a:lumMod val="65000"/>
                    <a:lumOff val="35000"/>
                  </a:schemeClr>
                </a:solidFill>
                <a:latin typeface="맑은 고딕" charset="0"/>
                <a:ea typeface="맑은 고딕" charset="0"/>
              </a:rPr>
              <a:t>/ </a:t>
            </a:r>
            <a:r>
              <a:rPr lang="ko-KR" altLang="en-US" sz="1500" dirty="0">
                <a:solidFill>
                  <a:schemeClr val="tx2">
                    <a:lumMod val="65000"/>
                    <a:lumOff val="35000"/>
                  </a:schemeClr>
                </a:solidFill>
                <a:latin typeface="맑은 고딕" charset="0"/>
                <a:ea typeface="맑은 고딕" charset="0"/>
              </a:rPr>
              <a:t>가격 </a:t>
            </a:r>
            <a:r>
              <a:rPr lang="en-US" altLang="ko-KR" sz="1500" dirty="0">
                <a:solidFill>
                  <a:schemeClr val="tx2">
                    <a:lumMod val="65000"/>
                    <a:lumOff val="35000"/>
                  </a:schemeClr>
                </a:solidFill>
                <a:latin typeface="맑은 고딕" charset="0"/>
                <a:ea typeface="맑은 고딕" charset="0"/>
              </a:rPr>
              <a:t>/ </a:t>
            </a:r>
            <a:r>
              <a:rPr lang="ko-KR" altLang="en-US" sz="1500" dirty="0">
                <a:solidFill>
                  <a:schemeClr val="tx2">
                    <a:lumMod val="65000"/>
                    <a:lumOff val="35000"/>
                  </a:schemeClr>
                </a:solidFill>
                <a:latin typeface="맑은 고딕" charset="0"/>
                <a:ea typeface="맑은 고딕" charset="0"/>
              </a:rPr>
              <a:t>수량 </a:t>
            </a:r>
            <a:r>
              <a:rPr lang="en-US" altLang="ko-KR" sz="1500" dirty="0">
                <a:solidFill>
                  <a:schemeClr val="tx2">
                    <a:lumMod val="65000"/>
                    <a:lumOff val="35000"/>
                  </a:schemeClr>
                </a:solidFill>
                <a:latin typeface="맑은 고딕" charset="0"/>
                <a:ea typeface="맑은 고딕" charset="0"/>
              </a:rPr>
              <a:t>/ </a:t>
            </a:r>
            <a:r>
              <a:rPr lang="ko-KR" altLang="en-US" sz="1500" dirty="0">
                <a:solidFill>
                  <a:schemeClr val="tx2">
                    <a:lumMod val="65000"/>
                    <a:lumOff val="35000"/>
                  </a:schemeClr>
                </a:solidFill>
                <a:latin typeface="맑은 고딕" charset="0"/>
                <a:ea typeface="맑은 고딕" charset="0"/>
              </a:rPr>
              <a:t>할인여부</a:t>
            </a:r>
            <a:r>
              <a:rPr lang="en-US" altLang="ko-KR" sz="15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for(</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=0;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&lt;</a:t>
            </a:r>
            <a:r>
              <a:rPr lang="en-US" altLang="ko-KR" sz="1500" dirty="0" err="1">
                <a:solidFill>
                  <a:schemeClr val="tx2">
                    <a:lumMod val="65000"/>
                    <a:lumOff val="35000"/>
                  </a:schemeClr>
                </a:solidFill>
                <a:latin typeface="맑은 고딕" charset="0"/>
                <a:ea typeface="맑은 고딕" charset="0"/>
              </a:rPr>
              <a:t>list.length</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]==null) break;</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quan</a:t>
            </a:r>
            <a:r>
              <a:rPr lang="en-US" altLang="ko-KR" sz="1500" dirty="0">
                <a:solidFill>
                  <a:schemeClr val="tx2">
                    <a:lumMod val="65000"/>
                    <a:lumOff val="35000"/>
                  </a:schemeClr>
                </a:solidFill>
                <a:latin typeface="맑은 고딕" charset="0"/>
                <a:ea typeface="맑은 고딕" charset="0"/>
              </a:rPr>
              <a:t>&lt;=0) continue;</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].event&gt;0) {</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].name + " / " +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].price + " / " +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quan</a:t>
            </a:r>
            <a:r>
              <a:rPr lang="en-US" altLang="ko-KR" sz="1500" dirty="0">
                <a:solidFill>
                  <a:schemeClr val="tx2">
                    <a:lumMod val="65000"/>
                    <a:lumOff val="35000"/>
                  </a:schemeClr>
                </a:solidFill>
                <a:latin typeface="맑은 고딕" charset="0"/>
                <a:ea typeface="맑은 고딕" charset="0"/>
              </a:rPr>
              <a:t> + “</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 </a:t>
            </a:r>
            <a:r>
              <a:rPr lang="ko-KR" altLang="en-US" sz="1500" dirty="0" err="1">
                <a:solidFill>
                  <a:schemeClr val="tx2">
                    <a:lumMod val="65000"/>
                    <a:lumOff val="35000"/>
                  </a:schemeClr>
                </a:solidFill>
                <a:latin typeface="맑은 고딕" charset="0"/>
                <a:ea typeface="맑은 고딕" charset="0"/>
              </a:rPr>
              <a:t>결제시</a:t>
            </a:r>
            <a:r>
              <a:rPr lang="ko-KR" altLang="en-US" sz="1500" dirty="0">
                <a:solidFill>
                  <a:schemeClr val="tx2">
                    <a:lumMod val="65000"/>
                    <a:lumOff val="35000"/>
                  </a:schemeClr>
                </a:solidFill>
                <a:latin typeface="맑은 고딕" charset="0"/>
                <a:ea typeface="맑은 고딕" charset="0"/>
              </a:rPr>
              <a:t> </a:t>
            </a:r>
            <a:r>
              <a:rPr lang="en-US" altLang="ko-KR" sz="1500" dirty="0">
                <a:solidFill>
                  <a:schemeClr val="tx2">
                    <a:lumMod val="65000"/>
                    <a:lumOff val="35000"/>
                  </a:schemeClr>
                </a:solidFill>
                <a:latin typeface="맑은 고딕" charset="0"/>
                <a:ea typeface="맑은 고딕" charset="0"/>
              </a:rPr>
              <a:t>" +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].event + "%</a:t>
            </a:r>
            <a:r>
              <a:rPr lang="ko-KR" altLang="en-US" sz="1500" dirty="0">
                <a:solidFill>
                  <a:schemeClr val="tx2">
                    <a:lumMod val="65000"/>
                    <a:lumOff val="35000"/>
                  </a:schemeClr>
                </a:solidFill>
                <a:latin typeface="맑은 고딕" charset="0"/>
                <a:ea typeface="맑은 고딕" charset="0"/>
              </a:rPr>
              <a:t>할인</a:t>
            </a:r>
            <a:r>
              <a:rPr lang="en-US" altLang="ko-KR" sz="15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else {</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].name + " / " +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].price + " / " +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quan</a:t>
            </a:r>
            <a:r>
              <a:rPr lang="en-US" altLang="ko-KR" sz="15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err="1">
                <a:solidFill>
                  <a:schemeClr val="tx2">
                    <a:lumMod val="65000"/>
                    <a:lumOff val="35000"/>
                  </a:schemeClr>
                </a:solidFill>
                <a:latin typeface="맑은 고딕" charset="0"/>
                <a:ea typeface="맑은 고딕" charset="0"/>
              </a:rPr>
              <a:t>ㅡㅡㅡㅡㅡㅡㅡㅡㅡㅡㅡㅡㅡㅡㅡㅡㅡㅡㅡㅡㅡㅡㅡㅡㅡㅡㅡㅡㅡ</a:t>
            </a:r>
            <a:r>
              <a:rPr lang="en-US" altLang="ko-KR" sz="15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5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1479214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Goods.java-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85000" lnSpcReduction="20000"/>
          </a:bodyPr>
          <a:lstStyle/>
          <a:p>
            <a:pPr marL="0" indent="0">
              <a:lnSpc>
                <a:spcPct val="7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public </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sale(String name, </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salequan</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price=0;</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for(</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=0;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&lt;</a:t>
            </a:r>
            <a:r>
              <a:rPr lang="en-US" altLang="ko-KR" sz="1500" dirty="0" err="1">
                <a:solidFill>
                  <a:schemeClr val="tx2">
                    <a:lumMod val="65000"/>
                    <a:lumOff val="35000"/>
                  </a:schemeClr>
                </a:solidFill>
                <a:latin typeface="맑은 고딕" charset="0"/>
                <a:ea typeface="맑은 고딕" charset="0"/>
              </a:rPr>
              <a:t>list.length</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]==null) break;</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name.equals</a:t>
            </a:r>
            <a:r>
              <a:rPr lang="en-US" altLang="ko-KR" sz="1500" dirty="0">
                <a:solidFill>
                  <a:schemeClr val="tx2">
                    <a:lumMod val="65000"/>
                    <a:lumOff val="35000"/>
                  </a:schemeClr>
                </a:solidFill>
                <a:latin typeface="맑은 고딕" charset="0"/>
                <a:ea typeface="맑은 고딕" charset="0"/>
              </a:rPr>
              <a:t>(name))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quan</a:t>
            </a:r>
            <a:r>
              <a:rPr lang="en-US" altLang="ko-KR" sz="1500" dirty="0">
                <a:solidFill>
                  <a:schemeClr val="tx2">
                    <a:lumMod val="65000"/>
                    <a:lumOff val="35000"/>
                  </a:schemeClr>
                </a:solidFill>
                <a:latin typeface="맑은 고딕" charset="0"/>
                <a:ea typeface="맑은 고딕" charset="0"/>
              </a:rPr>
              <a:t> -= </a:t>
            </a:r>
            <a:r>
              <a:rPr lang="en-US" altLang="ko-KR" sz="1500" dirty="0" err="1">
                <a:solidFill>
                  <a:schemeClr val="tx2">
                    <a:lumMod val="65000"/>
                    <a:lumOff val="35000"/>
                  </a:schemeClr>
                </a:solidFill>
                <a:latin typeface="맑은 고딕" charset="0"/>
                <a:ea typeface="맑은 고딕" charset="0"/>
              </a:rPr>
              <a:t>salequan</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salequan</a:t>
            </a:r>
            <a:r>
              <a:rPr lang="en-US" altLang="ko-KR" sz="1500" dirty="0">
                <a:solidFill>
                  <a:schemeClr val="tx2">
                    <a:lumMod val="65000"/>
                    <a:lumOff val="35000"/>
                  </a:schemeClr>
                </a:solidFill>
                <a:latin typeface="맑은 고딕" charset="0"/>
                <a:ea typeface="맑은 고딕" charset="0"/>
              </a:rPr>
              <a:t> += </a:t>
            </a:r>
            <a:r>
              <a:rPr lang="en-US" altLang="ko-KR" sz="1500" dirty="0" err="1">
                <a:solidFill>
                  <a:schemeClr val="tx2">
                    <a:lumMod val="65000"/>
                    <a:lumOff val="35000"/>
                  </a:schemeClr>
                </a:solidFill>
                <a:latin typeface="맑은 고딕" charset="0"/>
                <a:ea typeface="맑은 고딕" charset="0"/>
              </a:rPr>
              <a:t>salequan</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].event&gt;0)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price =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].price*</a:t>
            </a:r>
            <a:r>
              <a:rPr lang="en-US" altLang="ko-KR" sz="1500" dirty="0" err="1">
                <a:solidFill>
                  <a:schemeClr val="tx2">
                    <a:lumMod val="65000"/>
                    <a:lumOff val="35000"/>
                  </a:schemeClr>
                </a:solidFill>
                <a:latin typeface="맑은 고딕" charset="0"/>
                <a:ea typeface="맑은 고딕" charset="0"/>
              </a:rPr>
              <a:t>salequan</a:t>
            </a:r>
            <a:r>
              <a:rPr lang="en-US" altLang="ko-KR" sz="1500" dirty="0">
                <a:solidFill>
                  <a:schemeClr val="tx2">
                    <a:lumMod val="65000"/>
                    <a:lumOff val="35000"/>
                  </a:schemeClr>
                </a:solidFill>
                <a:latin typeface="맑은 고딕" charset="0"/>
                <a:ea typeface="맑은 고딕" charset="0"/>
              </a:rPr>
              <a:t>*(100-list[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].event)/100;</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break;</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else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price =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].price*</a:t>
            </a:r>
            <a:r>
              <a:rPr lang="en-US" altLang="ko-KR" sz="1500" dirty="0" err="1">
                <a:solidFill>
                  <a:schemeClr val="tx2">
                    <a:lumMod val="65000"/>
                    <a:lumOff val="35000"/>
                  </a:schemeClr>
                </a:solidFill>
                <a:latin typeface="맑은 고딕" charset="0"/>
                <a:ea typeface="맑은 고딕" charset="0"/>
              </a:rPr>
              <a:t>salequan</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return price;</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12708184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Goods.java-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85000" lnSpcReduction="20000"/>
          </a:bodyPr>
          <a:lstStyle/>
          <a:p>
            <a:pPr marL="0" indent="0">
              <a:lnSpc>
                <a:spcPct val="7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public void </a:t>
            </a:r>
            <a:r>
              <a:rPr lang="en-US" altLang="ko-KR" sz="1500" dirty="0" err="1">
                <a:solidFill>
                  <a:schemeClr val="tx2">
                    <a:lumMod val="65000"/>
                    <a:lumOff val="35000"/>
                  </a:schemeClr>
                </a:solidFill>
                <a:latin typeface="맑은 고딕" charset="0"/>
                <a:ea typeface="맑은 고딕" charset="0"/>
              </a:rPr>
              <a:t>setEvent</a:t>
            </a:r>
            <a:r>
              <a:rPr lang="en-US" altLang="ko-KR" sz="1500" dirty="0">
                <a:solidFill>
                  <a:schemeClr val="tx2">
                    <a:lumMod val="65000"/>
                    <a:lumOff val="35000"/>
                  </a:schemeClr>
                </a:solidFill>
                <a:latin typeface="맑은 고딕" charset="0"/>
                <a:ea typeface="맑은 고딕" charset="0"/>
              </a:rPr>
              <a:t>(String </a:t>
            </a:r>
            <a:r>
              <a:rPr lang="en-US" altLang="ko-KR" sz="1500" dirty="0" err="1">
                <a:solidFill>
                  <a:schemeClr val="tx2">
                    <a:lumMod val="65000"/>
                    <a:lumOff val="35000"/>
                  </a:schemeClr>
                </a:solidFill>
                <a:latin typeface="맑은 고딕" charset="0"/>
                <a:ea typeface="맑은 고딕" charset="0"/>
              </a:rPr>
              <a:t>name,int</a:t>
            </a:r>
            <a:r>
              <a:rPr lang="en-US" altLang="ko-KR" sz="1500" dirty="0">
                <a:solidFill>
                  <a:schemeClr val="tx2">
                    <a:lumMod val="65000"/>
                    <a:lumOff val="35000"/>
                  </a:schemeClr>
                </a:solidFill>
                <a:latin typeface="맑은 고딕" charset="0"/>
                <a:ea typeface="맑은 고딕" charset="0"/>
              </a:rPr>
              <a:t> event){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for(</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=0;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&lt;</a:t>
            </a:r>
            <a:r>
              <a:rPr lang="en-US" altLang="ko-KR" sz="1500" dirty="0" err="1">
                <a:solidFill>
                  <a:schemeClr val="tx2">
                    <a:lumMod val="65000"/>
                    <a:lumOff val="35000"/>
                  </a:schemeClr>
                </a:solidFill>
                <a:latin typeface="맑은 고딕" charset="0"/>
                <a:ea typeface="맑은 고딕" charset="0"/>
              </a:rPr>
              <a:t>list.length</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]==null) break;</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name.equals</a:t>
            </a:r>
            <a:r>
              <a:rPr lang="en-US" altLang="ko-KR" sz="1500" dirty="0">
                <a:solidFill>
                  <a:schemeClr val="tx2">
                    <a:lumMod val="65000"/>
                    <a:lumOff val="35000"/>
                  </a:schemeClr>
                </a:solidFill>
                <a:latin typeface="맑은 고딕" charset="0"/>
                <a:ea typeface="맑은 고딕" charset="0"/>
              </a:rPr>
              <a:t>(name))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].event = event;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public </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check(String name, </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quan</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for(</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=0;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&lt;</a:t>
            </a:r>
            <a:r>
              <a:rPr lang="en-US" altLang="ko-KR" sz="1500" dirty="0" err="1">
                <a:solidFill>
                  <a:schemeClr val="tx2">
                    <a:lumMod val="65000"/>
                    <a:lumOff val="35000"/>
                  </a:schemeClr>
                </a:solidFill>
                <a:latin typeface="맑은 고딕" charset="0"/>
                <a:ea typeface="맑은 고딕" charset="0"/>
              </a:rPr>
              <a:t>list.length</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]==null) break;</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name.equals</a:t>
            </a:r>
            <a:r>
              <a:rPr lang="en-US" altLang="ko-KR" sz="1500" dirty="0">
                <a:solidFill>
                  <a:schemeClr val="tx2">
                    <a:lumMod val="65000"/>
                    <a:lumOff val="35000"/>
                  </a:schemeClr>
                </a:solidFill>
                <a:latin typeface="맑은 고딕" charset="0"/>
                <a:ea typeface="맑은 고딕" charset="0"/>
              </a:rPr>
              <a:t>(name) &amp;&amp;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quan</a:t>
            </a:r>
            <a:r>
              <a:rPr lang="en-US" altLang="ko-KR" sz="1500" dirty="0">
                <a:solidFill>
                  <a:schemeClr val="tx2">
                    <a:lumMod val="65000"/>
                    <a:lumOff val="35000"/>
                  </a:schemeClr>
                </a:solidFill>
                <a:latin typeface="맑은 고딕" charset="0"/>
                <a:ea typeface="맑은 고딕" charset="0"/>
              </a:rPr>
              <a:t>&lt;</a:t>
            </a:r>
            <a:r>
              <a:rPr lang="en-US" altLang="ko-KR" sz="1500" dirty="0" err="1">
                <a:solidFill>
                  <a:schemeClr val="tx2">
                    <a:lumMod val="65000"/>
                    <a:lumOff val="35000"/>
                  </a:schemeClr>
                </a:solidFill>
                <a:latin typeface="맑은 고딕" charset="0"/>
                <a:ea typeface="맑은 고딕" charset="0"/>
              </a:rPr>
              <a:t>quan</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return </a:t>
            </a:r>
            <a:r>
              <a:rPr lang="en-US" altLang="ko-KR" sz="1500" dirty="0" err="1">
                <a:solidFill>
                  <a:schemeClr val="tx2">
                    <a:lumMod val="65000"/>
                    <a:lumOff val="35000"/>
                  </a:schemeClr>
                </a:solidFill>
                <a:latin typeface="맑은 고딕" charset="0"/>
                <a:ea typeface="맑은 고딕" charset="0"/>
              </a:rPr>
              <a:t>quan</a:t>
            </a:r>
            <a:r>
              <a:rPr lang="en-US" altLang="ko-KR" sz="1500" dirty="0">
                <a:solidFill>
                  <a:schemeClr val="tx2">
                    <a:lumMod val="65000"/>
                    <a:lumOff val="35000"/>
                  </a:schemeClr>
                </a:solidFill>
                <a:latin typeface="맑은 고딕" charset="0"/>
                <a:ea typeface="맑은 고딕" charset="0"/>
              </a:rPr>
              <a:t>-list[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quan</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return 0;</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a:t>
            </a:r>
          </a:p>
        </p:txBody>
      </p:sp>
    </p:spTree>
    <p:extLst>
      <p:ext uri="{BB962C8B-B14F-4D97-AF65-F5344CB8AC3E}">
        <p14:creationId xmlns:p14="http://schemas.microsoft.com/office/powerpoint/2010/main" val="41586164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Cashier.java</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7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class Cashier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String name;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String id;</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String pw;</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class </a:t>
            </a:r>
            <a:r>
              <a:rPr lang="en-US" altLang="ko-KR" sz="1400" dirty="0" err="1">
                <a:solidFill>
                  <a:schemeClr val="tx2">
                    <a:lumMod val="65000"/>
                    <a:lumOff val="35000"/>
                  </a:schemeClr>
                </a:solidFill>
                <a:latin typeface="맑은 고딕" charset="0"/>
                <a:ea typeface="맑은 고딕" charset="0"/>
              </a:rPr>
              <a:t>CashierList</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Cashier[] list;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Scanner </a:t>
            </a:r>
            <a:r>
              <a:rPr lang="en-US" altLang="ko-KR" sz="1400" dirty="0" err="1">
                <a:solidFill>
                  <a:schemeClr val="tx2">
                    <a:lumMod val="65000"/>
                    <a:lumOff val="35000"/>
                  </a:schemeClr>
                </a:solidFill>
                <a:latin typeface="맑은 고딕" charset="0"/>
                <a:ea typeface="맑은 고딕" charset="0"/>
              </a:rPr>
              <a:t>scanner</a:t>
            </a:r>
            <a:r>
              <a:rPr lang="en-US" altLang="ko-KR" sz="1400" dirty="0">
                <a:solidFill>
                  <a:schemeClr val="tx2">
                    <a:lumMod val="65000"/>
                    <a:lumOff val="35000"/>
                  </a:schemeClr>
                </a:solidFill>
                <a:latin typeface="맑은 고딕" charset="0"/>
                <a:ea typeface="맑은 고딕" charset="0"/>
              </a:rPr>
              <a:t> = new Scanner(System.in);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a:t>
            </a:r>
            <a:r>
              <a:rPr lang="en-US" altLang="ko-KR" sz="1400" dirty="0" err="1">
                <a:solidFill>
                  <a:schemeClr val="tx2">
                    <a:lumMod val="65000"/>
                    <a:lumOff val="35000"/>
                  </a:schemeClr>
                </a:solidFill>
                <a:latin typeface="맑은 고딕" charset="0"/>
                <a:ea typeface="맑은 고딕" charset="0"/>
              </a:rPr>
              <a:t>CashierList</a:t>
            </a:r>
            <a:r>
              <a:rPr lang="en-US" altLang="ko-KR" sz="1400" dirty="0">
                <a:solidFill>
                  <a:schemeClr val="tx2">
                    <a:lumMod val="65000"/>
                    <a:lumOff val="35000"/>
                  </a:schemeClr>
                </a:solidFill>
                <a:latin typeface="맑은 고딕" charset="0"/>
                <a:ea typeface="맑은 고딕" charset="0"/>
              </a:rPr>
              <a:t>() {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 = new Cashier[100];</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2924557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비전</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4" name="텍스트 개체 틀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anchor="t">
            <a:noAutofit/>
          </a:bodyPr>
          <a:lstStyle/>
          <a:p>
            <a:pPr marL="0" indent="0" algn="l" defTabSz="914400" fontAlgn="auto">
              <a:lnSpc>
                <a:spcPct val="90000"/>
              </a:lnSpc>
              <a:spcBef>
                <a:spcPts val="1400"/>
              </a:spcBef>
              <a:spcAft>
                <a:spcPts val="0"/>
              </a:spcAft>
              <a:buFontTx/>
              <a:buNone/>
            </a:pPr>
            <a:r>
              <a:rPr lang="en-US" altLang="ko-KR" sz="2400" b="0" cap="none" dirty="0">
                <a:solidFill>
                  <a:schemeClr val="tx2">
                    <a:lumMod val="75000"/>
                    <a:lumOff val="25000"/>
                  </a:schemeClr>
                </a:solidFill>
                <a:latin typeface="맑은 고딕" charset="0"/>
                <a:ea typeface="맑은 고딕" charset="0"/>
              </a:rPr>
              <a:t>문제 </a:t>
            </a:r>
            <a:r>
              <a:rPr lang="en-US" altLang="ko-KR" sz="2400" b="0" cap="none" dirty="0" err="1">
                <a:solidFill>
                  <a:schemeClr val="tx2">
                    <a:lumMod val="75000"/>
                    <a:lumOff val="25000"/>
                  </a:schemeClr>
                </a:solidFill>
                <a:latin typeface="맑은 고딕" charset="0"/>
                <a:ea typeface="맑은 고딕" charset="0"/>
              </a:rPr>
              <a:t>기술</a:t>
            </a:r>
            <a:r>
              <a:rPr lang="en-US" altLang="ko-KR" sz="2400" b="0" cap="none" dirty="0">
                <a:solidFill>
                  <a:schemeClr val="tx2">
                    <a:lumMod val="75000"/>
                    <a:lumOff val="25000"/>
                  </a:schemeClr>
                </a:solidFill>
                <a:latin typeface="맑은 고딕" charset="0"/>
                <a:ea typeface="맑은 고딕" charset="0"/>
              </a:rPr>
              <a:t> </a:t>
            </a:r>
            <a:r>
              <a:rPr lang="en-US" altLang="ko-KR" sz="1400" b="0" cap="none" dirty="0">
                <a:solidFill>
                  <a:schemeClr val="tx2">
                    <a:lumMod val="75000"/>
                    <a:lumOff val="25000"/>
                  </a:schemeClr>
                </a:solidFill>
                <a:latin typeface="맑은 고딕" charset="0"/>
                <a:ea typeface="맑은 고딕" charset="0"/>
              </a:rPr>
              <a:t> </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기존의 POS 시스템은 유연하지 않고, 결함 허용성을 제공하지 않으며, 제3자에 의해 개발된 시스템과 연동하기도 어렵다. 따라서 적시에 판매 처리하고, 그 소프트웨어에 맞지 않는 개선된 프로세스를 만들며, 다른 문제들 사이에서 측정과 계획을 세우는 데 필요한 정확한 회계 및 재고 데이터를 적시에 지원하는 것들이 어렵게 된다. 그리고 이러한 어려움은 출납원, 매장 관리자, 시스템 관리자, 회사 관리에 영향을 </a:t>
            </a:r>
            <a:r>
              <a:rPr lang="en-US" altLang="ko-KR" sz="1400" b="0" cap="none" dirty="0" err="1">
                <a:solidFill>
                  <a:schemeClr val="tx2">
                    <a:lumMod val="75000"/>
                    <a:lumOff val="25000"/>
                  </a:schemeClr>
                </a:solidFill>
                <a:latin typeface="맑은 고딕" charset="0"/>
                <a:ea typeface="맑은 고딕" charset="0"/>
              </a:rPr>
              <a:t>준다</a:t>
            </a:r>
            <a:r>
              <a:rPr lang="en-US" altLang="ko-KR" sz="1400" b="0" cap="none" dirty="0">
                <a:solidFill>
                  <a:schemeClr val="tx2">
                    <a:lumMod val="75000"/>
                    <a:lumOff val="25000"/>
                  </a:schemeClr>
                </a:solidFill>
                <a:latin typeface="맑은 고딕" charset="0"/>
                <a:ea typeface="맑은 고딕" charset="0"/>
              </a:rPr>
              <a:t>.</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제품 위치 기술</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시스템의 대상, 두드러진 피처, 다른 경쟁 시스템과 다른 점에 대한 간결한 요약문</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대안과 경쟁…</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관련자 설명</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시장 인구 통계…</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관련자(사용자가 아닌) 요약…</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사용자 요약…</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관련자들의 중요한 상위 수준 목적 및 문제</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400" b="0" cap="none" dirty="0">
                <a:solidFill>
                  <a:schemeClr val="tx2">
                    <a:lumMod val="75000"/>
                    <a:lumOff val="25000"/>
                  </a:schemeClr>
                </a:solidFill>
                <a:latin typeface="맑은 고딕" charset="0"/>
                <a:ea typeface="맑은 고딕" charset="0"/>
              </a:rPr>
              <a:t> 주제 분야 전문가와 다른 관련자들이 참여한 하루 동안의 요구사항 워크숍과 여러 소매점에서의 조사를 통해 다음과 같이 핵심 목표와 문제를 식별하였다.</a:t>
            </a:r>
            <a:endParaRPr lang="ko-KR" altLang="en-US" sz="1400" b="0" cap="none" dirty="0">
              <a:solidFill>
                <a:schemeClr val="tx2">
                  <a:lumMod val="75000"/>
                  <a:lumOff val="2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400" b="0" cap="none" dirty="0">
              <a:solidFill>
                <a:schemeClr val="tx2">
                  <a:lumMod val="75000"/>
                  <a:lumOff val="25000"/>
                </a:schemeClr>
              </a:solidFill>
              <a:latin typeface="맑은 고딕" charset="0"/>
              <a:ea typeface="맑은 고딕" charset="0"/>
            </a:endParaRPr>
          </a:p>
        </p:txBody>
      </p:sp>
    </p:spTree>
    <p:extLst>
      <p:ext uri="{BB962C8B-B14F-4D97-AF65-F5344CB8AC3E}">
        <p14:creationId xmlns:p14="http://schemas.microsoft.com/office/powerpoint/2010/main" val="34329572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Cashier.java-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62500" lnSpcReduction="20000"/>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public void add(){</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등록할 출납원의 이름을 입력하세요</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a:t>
            </a:r>
            <a:r>
              <a:rPr lang="en-US" altLang="ko-KR" sz="1500" dirty="0">
                <a:solidFill>
                  <a:schemeClr val="tx2">
                    <a:lumMod val="65000"/>
                    <a:lumOff val="35000"/>
                  </a:schemeClr>
                </a:solidFill>
                <a:latin typeface="맑은 고딕" charset="0"/>
                <a:ea typeface="맑은 고딕" charset="0"/>
              </a:rPr>
              <a:t>("&gt;</a:t>
            </a:r>
            <a:r>
              <a:rPr lang="ko-KR" altLang="en-US" sz="1500" dirty="0">
                <a:solidFill>
                  <a:schemeClr val="tx2">
                    <a:lumMod val="65000"/>
                    <a:lumOff val="35000"/>
                  </a:schemeClr>
                </a:solidFill>
                <a:latin typeface="맑은 고딕" charset="0"/>
                <a:ea typeface="맑은 고딕" charset="0"/>
              </a:rPr>
              <a:t>입력</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String name = </a:t>
            </a:r>
            <a:r>
              <a:rPr lang="en-US" altLang="ko-KR" sz="1500" dirty="0" err="1">
                <a:solidFill>
                  <a:schemeClr val="tx2">
                    <a:lumMod val="65000"/>
                    <a:lumOff val="35000"/>
                  </a:schemeClr>
                </a:solidFill>
                <a:latin typeface="맑은 고딕" charset="0"/>
                <a:ea typeface="맑은 고딕" charset="0"/>
              </a:rPr>
              <a:t>scanner.next</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등록할 출납원의 </a:t>
            </a:r>
            <a:r>
              <a:rPr lang="en-US" altLang="ko-KR" sz="1500" dirty="0">
                <a:solidFill>
                  <a:schemeClr val="tx2">
                    <a:lumMod val="65000"/>
                    <a:lumOff val="35000"/>
                  </a:schemeClr>
                </a:solidFill>
                <a:latin typeface="맑은 고딕" charset="0"/>
                <a:ea typeface="맑은 고딕" charset="0"/>
              </a:rPr>
              <a:t>ID</a:t>
            </a:r>
            <a:r>
              <a:rPr lang="ko-KR" altLang="en-US" sz="1500" dirty="0">
                <a:solidFill>
                  <a:schemeClr val="tx2">
                    <a:lumMod val="65000"/>
                    <a:lumOff val="35000"/>
                  </a:schemeClr>
                </a:solidFill>
                <a:latin typeface="맑은 고딕" charset="0"/>
                <a:ea typeface="맑은 고딕" charset="0"/>
              </a:rPr>
              <a:t>를 입력하세요</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a:t>
            </a:r>
            <a:r>
              <a:rPr lang="en-US" altLang="ko-KR" sz="1500" dirty="0">
                <a:solidFill>
                  <a:schemeClr val="tx2">
                    <a:lumMod val="65000"/>
                    <a:lumOff val="35000"/>
                  </a:schemeClr>
                </a:solidFill>
                <a:latin typeface="맑은 고딕" charset="0"/>
                <a:ea typeface="맑은 고딕" charset="0"/>
              </a:rPr>
              <a:t>("&gt;</a:t>
            </a:r>
            <a:r>
              <a:rPr lang="ko-KR" altLang="en-US" sz="1500" dirty="0">
                <a:solidFill>
                  <a:schemeClr val="tx2">
                    <a:lumMod val="65000"/>
                    <a:lumOff val="35000"/>
                  </a:schemeClr>
                </a:solidFill>
                <a:latin typeface="맑은 고딕" charset="0"/>
                <a:ea typeface="맑은 고딕" charset="0"/>
              </a:rPr>
              <a:t>입력</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String id = </a:t>
            </a:r>
            <a:r>
              <a:rPr lang="en-US" altLang="ko-KR" sz="1500" dirty="0" err="1">
                <a:solidFill>
                  <a:schemeClr val="tx2">
                    <a:lumMod val="65000"/>
                    <a:lumOff val="35000"/>
                  </a:schemeClr>
                </a:solidFill>
                <a:latin typeface="맑은 고딕" charset="0"/>
                <a:ea typeface="맑은 고딕" charset="0"/>
              </a:rPr>
              <a:t>scanner.next</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등록할 출납원의 </a:t>
            </a:r>
            <a:r>
              <a:rPr lang="ko-KR" altLang="en-US" sz="1500" dirty="0" err="1">
                <a:solidFill>
                  <a:schemeClr val="tx2">
                    <a:lumMod val="65000"/>
                    <a:lumOff val="35000"/>
                  </a:schemeClr>
                </a:solidFill>
                <a:latin typeface="맑은 고딕" charset="0"/>
                <a:ea typeface="맑은 고딕" charset="0"/>
              </a:rPr>
              <a:t>비밀번호을</a:t>
            </a:r>
            <a:r>
              <a:rPr lang="ko-KR" altLang="en-US" sz="1500" dirty="0">
                <a:solidFill>
                  <a:schemeClr val="tx2">
                    <a:lumMod val="65000"/>
                    <a:lumOff val="35000"/>
                  </a:schemeClr>
                </a:solidFill>
                <a:latin typeface="맑은 고딕" charset="0"/>
                <a:ea typeface="맑은 고딕" charset="0"/>
              </a:rPr>
              <a:t> 입력하세요</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a:t>
            </a:r>
            <a:r>
              <a:rPr lang="en-US" altLang="ko-KR" sz="1500" dirty="0">
                <a:solidFill>
                  <a:schemeClr val="tx2">
                    <a:lumMod val="65000"/>
                    <a:lumOff val="35000"/>
                  </a:schemeClr>
                </a:solidFill>
                <a:latin typeface="맑은 고딕" charset="0"/>
                <a:ea typeface="맑은 고딕" charset="0"/>
              </a:rPr>
              <a:t>("&gt;</a:t>
            </a:r>
            <a:r>
              <a:rPr lang="ko-KR" altLang="en-US" sz="1500" dirty="0">
                <a:solidFill>
                  <a:schemeClr val="tx2">
                    <a:lumMod val="65000"/>
                    <a:lumOff val="35000"/>
                  </a:schemeClr>
                </a:solidFill>
                <a:latin typeface="맑은 고딕" charset="0"/>
                <a:ea typeface="맑은 고딕" charset="0"/>
              </a:rPr>
              <a:t>입력</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String pw = </a:t>
            </a:r>
            <a:r>
              <a:rPr lang="en-US" altLang="ko-KR" sz="1500" dirty="0" err="1">
                <a:solidFill>
                  <a:schemeClr val="tx2">
                    <a:lumMod val="65000"/>
                    <a:lumOff val="35000"/>
                  </a:schemeClr>
                </a:solidFill>
                <a:latin typeface="맑은 고딕" charset="0"/>
                <a:ea typeface="맑은 고딕" charset="0"/>
              </a:rPr>
              <a:t>scanner.next</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for(</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=0;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&lt;</a:t>
            </a:r>
            <a:r>
              <a:rPr lang="en-US" altLang="ko-KR" sz="1500" dirty="0" err="1">
                <a:solidFill>
                  <a:schemeClr val="tx2">
                    <a:lumMod val="65000"/>
                    <a:lumOff val="35000"/>
                  </a:schemeClr>
                </a:solidFill>
                <a:latin typeface="맑은 고딕" charset="0"/>
                <a:ea typeface="맑은 고딕" charset="0"/>
              </a:rPr>
              <a:t>list.length</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]==null)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]=new Cashier();</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].name = name;</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].id = id;</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list[</a:t>
            </a:r>
            <a:r>
              <a:rPr lang="en-US" altLang="ko-KR" sz="1500" dirty="0" err="1">
                <a:solidFill>
                  <a:schemeClr val="tx2">
                    <a:lumMod val="65000"/>
                    <a:lumOff val="35000"/>
                  </a:schemeClr>
                </a:solidFill>
                <a:latin typeface="맑은 고딕" charset="0"/>
                <a:ea typeface="맑은 고딕" charset="0"/>
              </a:rPr>
              <a:t>i</a:t>
            </a:r>
            <a:r>
              <a:rPr lang="en-US" altLang="ko-KR" sz="1500" dirty="0">
                <a:solidFill>
                  <a:schemeClr val="tx2">
                    <a:lumMod val="65000"/>
                    <a:lumOff val="35000"/>
                  </a:schemeClr>
                </a:solidFill>
                <a:latin typeface="맑은 고딕" charset="0"/>
                <a:ea typeface="맑은 고딕" charset="0"/>
              </a:rPr>
              <a:t>].pw = pw;</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return;</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9776884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Cashier.java-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add(String name, String id, String pw){</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]=new Cashier();</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].name = name;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 = id;</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].pw = pw;</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6965427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Cashier.java-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remove(){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삭제할 출납원의 이름을 입력하세요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a:t>
            </a:r>
            <a:r>
              <a:rPr lang="en-US" altLang="ko-KR" sz="1400" dirty="0" err="1">
                <a:solidFill>
                  <a:schemeClr val="tx2">
                    <a:lumMod val="65000"/>
                    <a:lumOff val="35000"/>
                  </a:schemeClr>
                </a:solidFill>
                <a:latin typeface="맑은 고딕" charset="0"/>
                <a:ea typeface="맑은 고딕" charset="0"/>
              </a:rPr>
              <a:t>remove_name</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scanner.next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name.equals</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remove_name</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j=</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j&lt;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j++</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list[j] = list[j+1];</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if(list[j+2]==null)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list[j+1]=null;</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2694164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Cashier.java-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showList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err="1">
                <a:solidFill>
                  <a:schemeClr val="tx2">
                    <a:lumMod val="65000"/>
                    <a:lumOff val="35000"/>
                  </a:schemeClr>
                </a:solidFill>
                <a:latin typeface="맑은 고딕" charset="0"/>
                <a:ea typeface="맑은 고딕" charset="0"/>
              </a:rPr>
              <a:t>ㅡㅡㅡㅡㅡㅡㅡㅡㅡㅡㅡㅡㅡㅡㅡㅡㅡㅡㅡㅡㅡㅡㅡㅡㅡㅡㅡㅡㅡ</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직원 목록</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err="1">
                <a:solidFill>
                  <a:schemeClr val="tx2">
                    <a:lumMod val="65000"/>
                    <a:lumOff val="35000"/>
                  </a:schemeClr>
                </a:solidFill>
                <a:latin typeface="맑은 고딕" charset="0"/>
                <a:ea typeface="맑은 고딕" charset="0"/>
              </a:rPr>
              <a:t>직원명</a:t>
            </a:r>
            <a:r>
              <a:rPr lang="ko-KR" altLang="en-US" sz="1400" dirty="0">
                <a:solidFill>
                  <a:schemeClr val="tx2">
                    <a:lumMod val="65000"/>
                    <a:lumOff val="35000"/>
                  </a:schemeClr>
                </a:solidFill>
                <a:latin typeface="맑은 고딕" charset="0"/>
                <a:ea typeface="맑은 고딕" charset="0"/>
              </a:rPr>
              <a:t> </a:t>
            </a:r>
            <a:r>
              <a:rPr lang="en-US" altLang="ko-KR" sz="1400" dirty="0">
                <a:solidFill>
                  <a:schemeClr val="tx2">
                    <a:lumMod val="65000"/>
                    <a:lumOff val="35000"/>
                  </a:schemeClr>
                </a:solidFill>
                <a:latin typeface="맑은 고딕" charset="0"/>
                <a:ea typeface="맑은 고딕" charset="0"/>
              </a:rPr>
              <a:t>/ id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break;</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].name + " / " +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err="1">
                <a:solidFill>
                  <a:schemeClr val="tx2">
                    <a:lumMod val="65000"/>
                    <a:lumOff val="35000"/>
                  </a:schemeClr>
                </a:solidFill>
                <a:latin typeface="맑은 고딕" charset="0"/>
                <a:ea typeface="맑은 고딕" charset="0"/>
              </a:rPr>
              <a:t>ㅡㅡㅡㅡㅡㅡㅡㅡㅡㅡㅡㅡㅡㅡㅡㅡㅡㅡㅡㅡㅡㅡㅡㅡㅡㅡㅡㅡㅡ</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a:t>
            </a:r>
          </a:p>
        </p:txBody>
      </p:sp>
    </p:spTree>
    <p:extLst>
      <p:ext uri="{BB962C8B-B14F-4D97-AF65-F5344CB8AC3E}">
        <p14:creationId xmlns:p14="http://schemas.microsoft.com/office/powerpoint/2010/main" val="13096333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register.java</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class Register {</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protected String id;</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protected </a:t>
            </a:r>
            <a:r>
              <a:rPr lang="en-US" altLang="ko-KR" sz="1400" b="0" cap="none" dirty="0" err="1">
                <a:solidFill>
                  <a:schemeClr val="tx2">
                    <a:lumMod val="65000"/>
                    <a:lumOff val="35000"/>
                  </a:schemeClr>
                </a:solidFill>
                <a:latin typeface="맑은 고딕" charset="0"/>
                <a:ea typeface="맑은 고딕" charset="0"/>
              </a:rPr>
              <a:t>int</a:t>
            </a: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num</a:t>
            </a:r>
            <a:r>
              <a:rPr lang="en-US" altLang="ko-KR" sz="1400" b="0" cap="none"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class </a:t>
            </a:r>
            <a:r>
              <a:rPr lang="en-US" altLang="ko-KR" sz="1400" b="0" cap="none" dirty="0" err="1">
                <a:solidFill>
                  <a:schemeClr val="tx2">
                    <a:lumMod val="65000"/>
                    <a:lumOff val="35000"/>
                  </a:schemeClr>
                </a:solidFill>
                <a:latin typeface="맑은 고딕" charset="0"/>
                <a:ea typeface="맑은 고딕" charset="0"/>
              </a:rPr>
              <a:t>RegisterList</a:t>
            </a:r>
            <a:r>
              <a:rPr lang="en-US" altLang="ko-KR" sz="1400" b="0" cap="none"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protected Register[] list;</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public </a:t>
            </a:r>
            <a:r>
              <a:rPr lang="en-US" altLang="ko-KR" sz="1400" b="0" cap="none" dirty="0" err="1">
                <a:solidFill>
                  <a:schemeClr val="tx2">
                    <a:lumMod val="65000"/>
                    <a:lumOff val="35000"/>
                  </a:schemeClr>
                </a:solidFill>
                <a:latin typeface="맑은 고딕" charset="0"/>
                <a:ea typeface="맑은 고딕" charset="0"/>
              </a:rPr>
              <a:t>RegisterList</a:t>
            </a:r>
            <a:r>
              <a:rPr lang="en-US" altLang="ko-KR" sz="1400" b="0" cap="none" dirty="0">
                <a:solidFill>
                  <a:schemeClr val="tx2">
                    <a:lumMod val="65000"/>
                    <a:lumOff val="35000"/>
                  </a:schemeClr>
                </a:solidFill>
                <a:latin typeface="맑은 고딕" charset="0"/>
                <a:ea typeface="맑은 고딕" charset="0"/>
              </a:rPr>
              <a:t>() {		</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list = new Register[256];</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8549191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register.java-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void </a:t>
            </a:r>
            <a:r>
              <a:rPr lang="en-US" altLang="ko-KR" sz="1400" dirty="0" err="1">
                <a:solidFill>
                  <a:schemeClr val="tx2">
                    <a:lumMod val="65000"/>
                    <a:lumOff val="35000"/>
                  </a:schemeClr>
                </a:solidFill>
                <a:latin typeface="맑은 고딕" charset="0"/>
                <a:ea typeface="맑은 고딕" charset="0"/>
              </a:rPr>
              <a:t>enterReg</a:t>
            </a:r>
            <a:r>
              <a:rPr lang="en-US" altLang="ko-KR" sz="1400" dirty="0">
                <a:solidFill>
                  <a:schemeClr val="tx2">
                    <a:lumMod val="65000"/>
                    <a:lumOff val="35000"/>
                  </a:schemeClr>
                </a:solidFill>
                <a:latin typeface="맑은 고딕" charset="0"/>
                <a:ea typeface="맑은 고딕" charset="0"/>
              </a:rPr>
              <a:t>(String id,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 new Register();</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 = id;</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22071955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register.java-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void </a:t>
            </a:r>
            <a:r>
              <a:rPr lang="en-US" altLang="ko-KR" sz="1400" dirty="0" err="1">
                <a:solidFill>
                  <a:schemeClr val="tx2">
                    <a:lumMod val="65000"/>
                    <a:lumOff val="35000"/>
                  </a:schemeClr>
                </a:solidFill>
                <a:latin typeface="맑은 고딕" charset="0"/>
                <a:ea typeface="맑은 고딕" charset="0"/>
              </a:rPr>
              <a:t>removeList</a:t>
            </a:r>
            <a:r>
              <a:rPr lang="en-US" altLang="ko-KR" sz="1400" dirty="0">
                <a:solidFill>
                  <a:schemeClr val="tx2">
                    <a:lumMod val="65000"/>
                    <a:lumOff val="35000"/>
                  </a:schemeClr>
                </a:solidFill>
                <a:latin typeface="맑은 고딕" charset="0"/>
                <a:ea typeface="맑은 고딕" charset="0"/>
              </a:rPr>
              <a:t>(String id)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id.equals</a:t>
            </a:r>
            <a:r>
              <a:rPr lang="en-US" altLang="ko-KR" sz="1400" dirty="0">
                <a:solidFill>
                  <a:schemeClr val="tx2">
                    <a:lumMod val="65000"/>
                    <a:lumOff val="35000"/>
                  </a:schemeClr>
                </a:solidFill>
                <a:latin typeface="맑은 고딕" charset="0"/>
                <a:ea typeface="맑은 고딕" charset="0"/>
              </a:rPr>
              <a:t>(id))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==list.length-1)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 null;</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j=i+1; j&lt;list.length+1; </a:t>
            </a:r>
            <a:r>
              <a:rPr lang="en-US" altLang="ko-KR" sz="1400" dirty="0" err="1">
                <a:solidFill>
                  <a:schemeClr val="tx2">
                    <a:lumMod val="65000"/>
                    <a:lumOff val="35000"/>
                  </a:schemeClr>
                </a:solidFill>
                <a:latin typeface="맑은 고딕" charset="0"/>
                <a:ea typeface="맑은 고딕" charset="0"/>
              </a:rPr>
              <a:t>j++</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 list[j];</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a:t>
            </a:r>
          </a:p>
        </p:txBody>
      </p:sp>
    </p:spTree>
    <p:extLst>
      <p:ext uri="{BB962C8B-B14F-4D97-AF65-F5344CB8AC3E}">
        <p14:creationId xmlns:p14="http://schemas.microsoft.com/office/powerpoint/2010/main" val="345773771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receipt.java</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class Receipt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price[];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gross_price</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received_money</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change;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 goods;</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String payment;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String card;</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class </a:t>
            </a:r>
            <a:r>
              <a:rPr lang="en-US" altLang="ko-KR" sz="1400" dirty="0" err="1">
                <a:solidFill>
                  <a:schemeClr val="tx2">
                    <a:lumMod val="65000"/>
                    <a:lumOff val="35000"/>
                  </a:schemeClr>
                </a:solidFill>
                <a:latin typeface="맑은 고딕" charset="0"/>
                <a:ea typeface="맑은 고딕" charset="0"/>
              </a:rPr>
              <a:t>ReceiptList</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Receipt list[];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a:t>
            </a:r>
            <a:r>
              <a:rPr lang="en-US" altLang="ko-KR" sz="1400" dirty="0" err="1">
                <a:solidFill>
                  <a:schemeClr val="tx2">
                    <a:lumMod val="65000"/>
                    <a:lumOff val="35000"/>
                  </a:schemeClr>
                </a:solidFill>
                <a:latin typeface="맑은 고딕" charset="0"/>
                <a:ea typeface="맑은 고딕" charset="0"/>
              </a:rPr>
              <a:t>ReceiptList</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list = new Receipt[256];</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39325507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receipt.java-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add(</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_</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 _</a:t>
            </a:r>
            <a:r>
              <a:rPr lang="en-US" altLang="ko-KR" sz="1400" dirty="0" err="1">
                <a:solidFill>
                  <a:schemeClr val="tx2">
                    <a:lumMod val="65000"/>
                    <a:lumOff val="35000"/>
                  </a:schemeClr>
                </a:solidFill>
                <a:latin typeface="맑은 고딕" charset="0"/>
                <a:ea typeface="맑은 고딕" charset="0"/>
              </a:rPr>
              <a:t>goods,int</a:t>
            </a:r>
            <a:r>
              <a:rPr lang="en-US" altLang="ko-KR" sz="1400" dirty="0">
                <a:solidFill>
                  <a:schemeClr val="tx2">
                    <a:lumMod val="65000"/>
                    <a:lumOff val="35000"/>
                  </a:schemeClr>
                </a:solidFill>
                <a:latin typeface="맑은 고딕" charset="0"/>
                <a:ea typeface="맑은 고딕" charset="0"/>
              </a:rPr>
              <a:t> _price[],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_</a:t>
            </a:r>
            <a:r>
              <a:rPr lang="en-US" altLang="ko-KR" sz="1400" dirty="0" err="1">
                <a:solidFill>
                  <a:schemeClr val="tx2">
                    <a:lumMod val="65000"/>
                    <a:lumOff val="35000"/>
                  </a:schemeClr>
                </a:solidFill>
                <a:latin typeface="맑은 고딕" charset="0"/>
                <a:ea typeface="맑은 고딕" charset="0"/>
              </a:rPr>
              <a:t>gross_price</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_</a:t>
            </a:r>
            <a:r>
              <a:rPr lang="en-US" altLang="ko-KR" sz="1400" dirty="0" err="1">
                <a:solidFill>
                  <a:schemeClr val="tx2">
                    <a:lumMod val="65000"/>
                    <a:lumOff val="35000"/>
                  </a:schemeClr>
                </a:solidFill>
                <a:latin typeface="맑은 고딕" charset="0"/>
                <a:ea typeface="맑은 고딕" charset="0"/>
              </a:rPr>
              <a:t>received_money</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_change,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_payment, String _card)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 new Receipt();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 = _</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].price = new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[100];</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].price = _price;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].goods = new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j=0; j&lt;list[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goods.list.length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[j]==null)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[j] = new Register();</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].goods = _goods;</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21953848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receipt.java-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gross_price</a:t>
            </a:r>
            <a:r>
              <a:rPr lang="en-US" altLang="ko-KR" sz="1400" dirty="0">
                <a:solidFill>
                  <a:schemeClr val="tx2">
                    <a:lumMod val="65000"/>
                    <a:lumOff val="35000"/>
                  </a:schemeClr>
                </a:solidFill>
                <a:latin typeface="맑은 고딕" charset="0"/>
                <a:ea typeface="맑은 고딕" charset="0"/>
              </a:rPr>
              <a:t> = _</a:t>
            </a:r>
            <a:r>
              <a:rPr lang="en-US" altLang="ko-KR" sz="1400" dirty="0" err="1">
                <a:solidFill>
                  <a:schemeClr val="tx2">
                    <a:lumMod val="65000"/>
                    <a:lumOff val="35000"/>
                  </a:schemeClr>
                </a:solidFill>
                <a:latin typeface="맑은 고딕" charset="0"/>
                <a:ea typeface="맑은 고딕" charset="0"/>
              </a:rPr>
              <a:t>gross_price</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received_money</a:t>
            </a:r>
            <a:r>
              <a:rPr lang="en-US" altLang="ko-KR" sz="1400" dirty="0">
                <a:solidFill>
                  <a:schemeClr val="tx2">
                    <a:lumMod val="65000"/>
                    <a:lumOff val="35000"/>
                  </a:schemeClr>
                </a:solidFill>
                <a:latin typeface="맑은 고딕" charset="0"/>
                <a:ea typeface="맑은 고딕" charset="0"/>
              </a:rPr>
              <a:t> = _</a:t>
            </a:r>
            <a:r>
              <a:rPr lang="en-US" altLang="ko-KR" sz="1400" dirty="0" err="1">
                <a:solidFill>
                  <a:schemeClr val="tx2">
                    <a:lumMod val="65000"/>
                    <a:lumOff val="35000"/>
                  </a:schemeClr>
                </a:solidFill>
                <a:latin typeface="맑은 고딕" charset="0"/>
                <a:ea typeface="맑은 고딕" charset="0"/>
              </a:rPr>
              <a:t>received_money</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].change = _change;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].payment = _payment;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].card = _card;</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3610097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제목 3"/>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비전</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2" name="텍스트 개체 틀 1"/>
          <p:cNvSpPr txBox="1">
            <a:spLocks noGrp="1"/>
          </p:cNvSpPr>
          <p:nvPr>
            <p:ph type="body" idx="1"/>
          </p:nvPr>
        </p:nvSpPr>
        <p:spPr>
          <a:xfrm>
            <a:off x="838200" y="1266092"/>
            <a:ext cx="10515600" cy="5036234"/>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25000" lnSpcReduction="20000"/>
          </a:bodyPr>
          <a:lstStyle/>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8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8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5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6600" b="0" cap="none" dirty="0">
                <a:solidFill>
                  <a:schemeClr val="tx2">
                    <a:lumMod val="65000"/>
                    <a:lumOff val="35000"/>
                  </a:schemeClr>
                </a:solidFill>
                <a:latin typeface="맑은 고딕" charset="0"/>
                <a:ea typeface="맑은 고딕" charset="0"/>
              </a:rPr>
              <a:t>사용자 수준의 목적</a:t>
            </a:r>
            <a:endParaRPr lang="ko-KR" altLang="en-US" sz="6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4400" b="0" cap="none" dirty="0">
                <a:solidFill>
                  <a:schemeClr val="tx2">
                    <a:lumMod val="65000"/>
                    <a:lumOff val="35000"/>
                  </a:schemeClr>
                </a:solidFill>
                <a:latin typeface="맑은 고딕" charset="0"/>
                <a:ea typeface="맑은 고딕" charset="0"/>
              </a:rPr>
              <a:t> 사용자(와 외부 시스템)는 다음과 같은 목적을 수행하는 시스템을 원한다.</a:t>
            </a:r>
            <a:endParaRPr lang="ko-KR" altLang="en-US" sz="4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4400" b="0" cap="none" dirty="0">
                <a:solidFill>
                  <a:schemeClr val="tx2">
                    <a:lumMod val="65000"/>
                    <a:lumOff val="35000"/>
                  </a:schemeClr>
                </a:solidFill>
                <a:latin typeface="맑은 고딕" charset="0"/>
                <a:ea typeface="맑은 고딕" charset="0"/>
              </a:rPr>
              <a:t>■ 출납원: 판매 처리, 반품 처리, 출납 업무 개시, 출납 업무 종료</a:t>
            </a:r>
            <a:endParaRPr lang="ko-KR" altLang="en-US" sz="4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4400" b="0" cap="none" dirty="0">
                <a:solidFill>
                  <a:schemeClr val="tx2">
                    <a:lumMod val="65000"/>
                    <a:lumOff val="35000"/>
                  </a:schemeClr>
                </a:solidFill>
                <a:latin typeface="맑은 고딕" charset="0"/>
                <a:ea typeface="맑은 고딕" charset="0"/>
              </a:rPr>
              <a:t>■ 시스템 관리자: 사용자 관리, 보안 관리, 사용자 테이블 관리</a:t>
            </a:r>
            <a:endParaRPr lang="ko-KR" altLang="en-US" sz="4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4400" b="0" cap="none" dirty="0">
                <a:solidFill>
                  <a:schemeClr val="tx2">
                    <a:lumMod val="65000"/>
                    <a:lumOff val="35000"/>
                  </a:schemeClr>
                </a:solidFill>
                <a:latin typeface="맑은 고딕" charset="0"/>
                <a:ea typeface="맑은 고딕" charset="0"/>
              </a:rPr>
              <a:t>■ 관리자: 시스템 시작, 시스템 종료</a:t>
            </a:r>
            <a:endParaRPr lang="ko-KR" altLang="en-US" sz="4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4400" b="0" cap="none" dirty="0">
                <a:solidFill>
                  <a:schemeClr val="tx2">
                    <a:lumMod val="65000"/>
                    <a:lumOff val="35000"/>
                  </a:schemeClr>
                </a:solidFill>
                <a:latin typeface="맑은 고딕" charset="0"/>
                <a:ea typeface="맑은 고딕" charset="0"/>
              </a:rPr>
              <a:t>■ 영업 관리 시스템: 판매 데이터 분석</a:t>
            </a:r>
            <a:endParaRPr lang="ko-KR" altLang="en-US" sz="4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4400" b="0" cap="none" dirty="0">
                <a:solidFill>
                  <a:schemeClr val="tx2">
                    <a:lumMod val="65000"/>
                    <a:lumOff val="35000"/>
                  </a:schemeClr>
                </a:solidFill>
                <a:latin typeface="맑은 고딕" charset="0"/>
                <a:ea typeface="맑은 고딕" charset="0"/>
              </a:rPr>
              <a:t>■ …</a:t>
            </a:r>
            <a:endParaRPr lang="ko-KR" altLang="en-US" sz="44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8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graphicFrame>
        <p:nvGraphicFramePr>
          <p:cNvPr id="3" name="표 2"/>
          <p:cNvGraphicFramePr>
            <a:graphicFrameLocks noGrp="1"/>
          </p:cNvGraphicFramePr>
          <p:nvPr>
            <p:extLst>
              <p:ext uri="{D42A27DB-BD31-4B8C-83A1-F6EECF244321}">
                <p14:modId xmlns:p14="http://schemas.microsoft.com/office/powerpoint/2010/main" val="1830036538"/>
              </p:ext>
            </p:extLst>
          </p:nvPr>
        </p:nvGraphicFramePr>
        <p:xfrm>
          <a:off x="927295" y="1378634"/>
          <a:ext cx="9334500" cy="2639060"/>
        </p:xfrm>
        <a:graphic>
          <a:graphicData uri="http://schemas.openxmlformats.org/drawingml/2006/table">
            <a:tbl>
              <a:tblPr firstRow="1" bandRow="1">
                <a:tableStyleId>{5C22544A-7EE6-4342-B048-85BDC9FD1C3A}</a:tableStyleId>
              </a:tblPr>
              <a:tblGrid>
                <a:gridCol w="1430655">
                  <a:extLst>
                    <a:ext uri="{9D8B030D-6E8A-4147-A177-3AD203B41FA5}">
                      <a16:colId xmlns:a16="http://schemas.microsoft.com/office/drawing/2014/main" val="20000"/>
                    </a:ext>
                  </a:extLst>
                </a:gridCol>
                <a:gridCol w="782320">
                  <a:extLst>
                    <a:ext uri="{9D8B030D-6E8A-4147-A177-3AD203B41FA5}">
                      <a16:colId xmlns:a16="http://schemas.microsoft.com/office/drawing/2014/main" val="20001"/>
                    </a:ext>
                  </a:extLst>
                </a:gridCol>
                <a:gridCol w="5283200">
                  <a:extLst>
                    <a:ext uri="{9D8B030D-6E8A-4147-A177-3AD203B41FA5}">
                      <a16:colId xmlns:a16="http://schemas.microsoft.com/office/drawing/2014/main" val="20002"/>
                    </a:ext>
                  </a:extLst>
                </a:gridCol>
                <a:gridCol w="1838325">
                  <a:extLst>
                    <a:ext uri="{9D8B030D-6E8A-4147-A177-3AD203B41FA5}">
                      <a16:colId xmlns:a16="http://schemas.microsoft.com/office/drawing/2014/main" val="20003"/>
                    </a:ext>
                  </a:extLst>
                </a:gridCol>
              </a:tblGrid>
              <a:tr h="436684">
                <a:tc>
                  <a:txBody>
                    <a:bodyPr/>
                    <a:lstStyle/>
                    <a:p>
                      <a:pPr marL="0" indent="0" algn="l" defTabSz="914400" eaLnBrk="0" fontAlgn="auto">
                        <a:lnSpc>
                          <a:spcPct val="100000"/>
                        </a:lnSpc>
                        <a:spcBef>
                          <a:spcPts val="0"/>
                        </a:spcBef>
                        <a:spcAft>
                          <a:spcPts val="0"/>
                        </a:spcAft>
                        <a:buFontTx/>
                        <a:buNone/>
                      </a:pPr>
                      <a:r>
                        <a:rPr lang="en-US" altLang="ko-KR" sz="1200" b="1" kern="1200" dirty="0">
                          <a:solidFill>
                            <a:srgbClr val="FFFFFF"/>
                          </a:solidFill>
                          <a:latin typeface="맑은 고딕" charset="0"/>
                          <a:ea typeface="맑은 고딕" charset="0"/>
                        </a:rPr>
                        <a:t>상위</a:t>
                      </a:r>
                      <a:r>
                        <a:rPr lang="en-US" altLang="ko-KR" sz="1200" b="1" kern="1200" dirty="0">
                          <a:solidFill>
                            <a:srgbClr val="FFFFFF"/>
                          </a:solidFill>
                          <a:latin typeface="Corbel" charset="0"/>
                          <a:ea typeface="Corbel" charset="0"/>
                        </a:rPr>
                        <a:t> </a:t>
                      </a:r>
                      <a:r>
                        <a:rPr lang="en-US" altLang="ko-KR" sz="1200" b="1" kern="1200" dirty="0">
                          <a:solidFill>
                            <a:srgbClr val="FFFFFF"/>
                          </a:solidFill>
                          <a:latin typeface="맑은 고딕" charset="0"/>
                          <a:ea typeface="맑은 고딕" charset="0"/>
                        </a:rPr>
                        <a:t>수준의</a:t>
                      </a:r>
                      <a:r>
                        <a:rPr lang="en-US" altLang="ko-KR" sz="1200" b="1" kern="1200" dirty="0">
                          <a:solidFill>
                            <a:srgbClr val="FFFFFF"/>
                          </a:solidFill>
                          <a:latin typeface="Corbel" charset="0"/>
                          <a:ea typeface="Corbel" charset="0"/>
                        </a:rPr>
                        <a:t> </a:t>
                      </a:r>
                      <a:r>
                        <a:rPr lang="en-US" altLang="ko-KR" sz="1200" b="1" kern="1200" dirty="0">
                          <a:solidFill>
                            <a:srgbClr val="FFFFFF"/>
                          </a:solidFill>
                          <a:latin typeface="맑은 고딕" charset="0"/>
                          <a:ea typeface="맑은 고딕" charset="0"/>
                        </a:rPr>
                        <a:t>목적</a:t>
                      </a:r>
                      <a:endParaRPr lang="ko-KR" altLang="en-US" sz="12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200" b="1" kern="1200" dirty="0">
                          <a:solidFill>
                            <a:srgbClr val="FFFFFF"/>
                          </a:solidFill>
                          <a:latin typeface="맑은 고딕" charset="0"/>
                          <a:ea typeface="맑은 고딕" charset="0"/>
                        </a:rPr>
                        <a:t>우선</a:t>
                      </a:r>
                      <a:r>
                        <a:rPr lang="en-US" altLang="ko-KR" sz="1200" b="1" kern="1200" dirty="0">
                          <a:solidFill>
                            <a:srgbClr val="FFFFFF"/>
                          </a:solidFill>
                          <a:latin typeface="Corbel" charset="0"/>
                          <a:ea typeface="Corbel" charset="0"/>
                        </a:rPr>
                        <a:t> </a:t>
                      </a:r>
                      <a:r>
                        <a:rPr lang="en-US" altLang="ko-KR" sz="1200" b="1" kern="1200" dirty="0">
                          <a:solidFill>
                            <a:srgbClr val="FFFFFF"/>
                          </a:solidFill>
                          <a:latin typeface="맑은 고딕" charset="0"/>
                          <a:ea typeface="맑은 고딕" charset="0"/>
                        </a:rPr>
                        <a:t>순위</a:t>
                      </a:r>
                      <a:endParaRPr lang="ko-KR" altLang="en-US" sz="12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200" b="1" kern="1200" dirty="0">
                          <a:solidFill>
                            <a:srgbClr val="FFFFFF"/>
                          </a:solidFill>
                          <a:latin typeface="맑은 고딕" charset="0"/>
                          <a:ea typeface="맑은 고딕" charset="0"/>
                        </a:rPr>
                        <a:t>문제</a:t>
                      </a:r>
                      <a:r>
                        <a:rPr lang="en-US" altLang="ko-KR" sz="1200" b="1" kern="1200" dirty="0">
                          <a:solidFill>
                            <a:srgbClr val="FFFFFF"/>
                          </a:solidFill>
                          <a:latin typeface="Corbel" charset="0"/>
                          <a:ea typeface="Corbel" charset="0"/>
                        </a:rPr>
                        <a:t> </a:t>
                      </a:r>
                      <a:r>
                        <a:rPr lang="en-US" altLang="ko-KR" sz="1200" b="1" kern="1200" dirty="0">
                          <a:solidFill>
                            <a:srgbClr val="FFFFFF"/>
                          </a:solidFill>
                          <a:latin typeface="맑은 고딕" charset="0"/>
                          <a:ea typeface="맑은 고딕" charset="0"/>
                        </a:rPr>
                        <a:t>및</a:t>
                      </a:r>
                      <a:r>
                        <a:rPr lang="en-US" altLang="ko-KR" sz="1200" b="1" kern="1200" dirty="0">
                          <a:solidFill>
                            <a:srgbClr val="FFFFFF"/>
                          </a:solidFill>
                          <a:latin typeface="Corbel" charset="0"/>
                          <a:ea typeface="Corbel" charset="0"/>
                        </a:rPr>
                        <a:t> </a:t>
                      </a:r>
                      <a:r>
                        <a:rPr lang="en-US" altLang="ko-KR" sz="1200" b="1" kern="1200" dirty="0">
                          <a:solidFill>
                            <a:srgbClr val="FFFFFF"/>
                          </a:solidFill>
                          <a:latin typeface="맑은 고딕" charset="0"/>
                          <a:ea typeface="맑은 고딕" charset="0"/>
                        </a:rPr>
                        <a:t>관심</a:t>
                      </a:r>
                      <a:endParaRPr lang="ko-KR" altLang="en-US" sz="12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200" b="1" kern="1200" dirty="0">
                          <a:solidFill>
                            <a:srgbClr val="FFFFFF"/>
                          </a:solidFill>
                          <a:latin typeface="맑은 고딕" charset="0"/>
                          <a:ea typeface="맑은 고딕" charset="0"/>
                        </a:rPr>
                        <a:t>현재</a:t>
                      </a:r>
                      <a:r>
                        <a:rPr lang="en-US" altLang="ko-KR" sz="1200" b="1" kern="1200" dirty="0">
                          <a:solidFill>
                            <a:srgbClr val="FFFFFF"/>
                          </a:solidFill>
                          <a:latin typeface="Corbel" charset="0"/>
                          <a:ea typeface="Corbel" charset="0"/>
                        </a:rPr>
                        <a:t> </a:t>
                      </a:r>
                      <a:r>
                        <a:rPr lang="en-US" altLang="ko-KR" sz="1200" b="1" kern="1200" dirty="0">
                          <a:solidFill>
                            <a:srgbClr val="FFFFFF"/>
                          </a:solidFill>
                          <a:latin typeface="맑은 고딕" charset="0"/>
                          <a:ea typeface="맑은 고딕" charset="0"/>
                        </a:rPr>
                        <a:t>해결책</a:t>
                      </a:r>
                      <a:endParaRPr lang="ko-KR" altLang="en-US" sz="12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1813560">
                <a:tc>
                  <a:txBody>
                    <a:bodyPr/>
                    <a:lstStyle/>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빠르고</a:t>
                      </a:r>
                      <a:r>
                        <a:rPr lang="en-US" altLang="ko-KR" sz="1400" b="0" kern="1200" dirty="0">
                          <a:solidFill>
                            <a:srgbClr val="000000"/>
                          </a:solidFill>
                          <a:latin typeface="Corbel" charset="0"/>
                          <a:ea typeface="Corbel" charset="0"/>
                        </a:rPr>
                        <a:t>,</a:t>
                      </a:r>
                      <a:endParaRPr lang="ko-KR" altLang="en-US" sz="14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견고하며</a:t>
                      </a:r>
                      <a:endParaRPr lang="ko-KR" altLang="en-US" sz="1400" b="0" kern="1200" dirty="0">
                        <a:solidFill>
                          <a:srgbClr val="000000"/>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통합된</a:t>
                      </a:r>
                      <a:endParaRPr lang="ko-KR" altLang="en-US" sz="1400" b="0" kern="1200" dirty="0">
                        <a:solidFill>
                          <a:srgbClr val="000000"/>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판매</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처리</a:t>
                      </a:r>
                      <a:endParaRPr lang="ko-KR" altLang="en-US" sz="14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높음</a:t>
                      </a:r>
                      <a:endParaRPr lang="ko-KR" altLang="en-US" sz="14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부하가</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증가함에</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따라</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속도</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감소</a:t>
                      </a:r>
                      <a:r>
                        <a:rPr lang="en-US" altLang="ko-KR" sz="1400" b="0" kern="1200" dirty="0">
                          <a:solidFill>
                            <a:srgbClr val="000000"/>
                          </a:solidFill>
                          <a:latin typeface="Corbel" charset="0"/>
                          <a:ea typeface="Corbel" charset="0"/>
                        </a:rPr>
                        <a:t>.</a:t>
                      </a:r>
                      <a:endParaRPr lang="ko-KR" altLang="en-US" sz="14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컴포넌트의</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기능이</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실패하면</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판매</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처리</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능력</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감소</a:t>
                      </a:r>
                      <a:r>
                        <a:rPr lang="en-US" altLang="ko-KR" sz="1400" b="0" kern="1200" dirty="0">
                          <a:solidFill>
                            <a:srgbClr val="000000"/>
                          </a:solidFill>
                          <a:latin typeface="Corbel" charset="0"/>
                          <a:ea typeface="Corbel" charset="0"/>
                        </a:rPr>
                        <a:t>.</a:t>
                      </a:r>
                      <a:endParaRPr lang="ko-KR" altLang="en-US" sz="14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기존의</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회계</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재고</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인사</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관리</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시스템과</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통합되지</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못함으로</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인해</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회계나</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기타</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시스템으로부터의</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최근의</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정확한</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정보</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부족</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측정</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및</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계획의</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어려움</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초래</a:t>
                      </a:r>
                      <a:r>
                        <a:rPr lang="en-US" altLang="ko-KR" sz="1400" b="0" kern="1200" dirty="0">
                          <a:solidFill>
                            <a:srgbClr val="000000"/>
                          </a:solidFill>
                          <a:latin typeface="Corbel" charset="0"/>
                          <a:ea typeface="Corbel" charset="0"/>
                        </a:rPr>
                        <a:t>.</a:t>
                      </a:r>
                      <a:endParaRPr lang="ko-KR" altLang="en-US" sz="14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비즈니스</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규칙을</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고유한</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비즈니스</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요구사항에</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맞추는</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능력</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부족</a:t>
                      </a:r>
                      <a:r>
                        <a:rPr lang="en-US" altLang="ko-KR" sz="1400" b="0" kern="1200" dirty="0">
                          <a:solidFill>
                            <a:srgbClr val="000000"/>
                          </a:solidFill>
                          <a:latin typeface="Corbel" charset="0"/>
                          <a:ea typeface="Corbel" charset="0"/>
                        </a:rPr>
                        <a:t>.</a:t>
                      </a:r>
                      <a:endParaRPr lang="ko-KR" altLang="en-US" sz="14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새로운</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유형의</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터미널이나</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사용자</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인터페이스</a:t>
                      </a:r>
                      <a:endParaRPr lang="ko-KR" altLang="en-US" sz="1400" b="0" kern="1200" dirty="0">
                        <a:solidFill>
                          <a:srgbClr val="000000"/>
                        </a:solidFill>
                        <a:latin typeface="맑은 고딕" charset="0"/>
                        <a:ea typeface="맑은 고딕" charset="0"/>
                      </a:endParaRPr>
                    </a:p>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Corbel" charset="0"/>
                          <a:ea typeface="Corbel" charset="0"/>
                        </a:rPr>
                        <a:t>(예를 </a:t>
                      </a:r>
                      <a:r>
                        <a:rPr lang="en-US" altLang="ko-KR" sz="1400" b="0" kern="1200" dirty="0">
                          <a:solidFill>
                            <a:srgbClr val="000000"/>
                          </a:solidFill>
                          <a:latin typeface="맑은 고딕" charset="0"/>
                          <a:ea typeface="맑은 고딕" charset="0"/>
                        </a:rPr>
                        <a:t>들어</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모바일</a:t>
                      </a:r>
                      <a:r>
                        <a:rPr lang="en-US" altLang="ko-KR" sz="1400" b="0" kern="1200" dirty="0">
                          <a:solidFill>
                            <a:srgbClr val="000000"/>
                          </a:solidFill>
                          <a:latin typeface="Corbel" charset="0"/>
                          <a:ea typeface="Corbel" charset="0"/>
                        </a:rPr>
                        <a:t> PDA) </a:t>
                      </a:r>
                      <a:r>
                        <a:rPr lang="en-US" altLang="ko-KR" sz="1400" b="0" kern="1200" dirty="0">
                          <a:solidFill>
                            <a:srgbClr val="000000"/>
                          </a:solidFill>
                          <a:latin typeface="맑은 고딕" charset="0"/>
                          <a:ea typeface="맑은 고딕" charset="0"/>
                        </a:rPr>
                        <a:t>추가에</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대한</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어려움</a:t>
                      </a:r>
                      <a:r>
                        <a:rPr lang="en-US" altLang="ko-KR" sz="1400" b="0" kern="1200" dirty="0">
                          <a:solidFill>
                            <a:srgbClr val="000000"/>
                          </a:solidFill>
                          <a:latin typeface="Corbel" charset="0"/>
                          <a:ea typeface="Corbel" charset="0"/>
                        </a:rPr>
                        <a:t>.</a:t>
                      </a:r>
                      <a:endParaRPr lang="ko-KR" altLang="en-US" sz="14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기존의</a:t>
                      </a:r>
                      <a:r>
                        <a:rPr lang="en-US" altLang="ko-KR" sz="1400" b="0" kern="1200" dirty="0">
                          <a:solidFill>
                            <a:srgbClr val="000000"/>
                          </a:solidFill>
                          <a:latin typeface="Corbel" charset="0"/>
                          <a:ea typeface="Corbel" charset="0"/>
                        </a:rPr>
                        <a:t> POS</a:t>
                      </a:r>
                      <a:endParaRPr lang="ko-KR" altLang="en-US" sz="1400" b="0" kern="1200" dirty="0">
                        <a:solidFill>
                          <a:srgbClr val="000000"/>
                        </a:solidFill>
                        <a:latin typeface="Corbel" charset="0"/>
                        <a:ea typeface="Corbel" charset="0"/>
                      </a:endParaRPr>
                    </a:p>
                    <a:p>
                      <a:pPr marL="0" indent="0" algn="l" defTabSz="914400" eaLnBrk="0" fontAlgn="auto">
                        <a:lnSpc>
                          <a:spcPct val="100000"/>
                        </a:lnSpc>
                        <a:spcBef>
                          <a:spcPts val="0"/>
                        </a:spcBef>
                        <a:spcAft>
                          <a:spcPts val="0"/>
                        </a:spcAft>
                        <a:buFontTx/>
                        <a:buNone/>
                      </a:pPr>
                      <a:r>
                        <a:rPr lang="en-US" altLang="ko-KR" sz="1400" b="0" kern="1200" dirty="0">
                          <a:solidFill>
                            <a:srgbClr val="000000"/>
                          </a:solidFill>
                          <a:latin typeface="맑은 고딕" charset="0"/>
                          <a:ea typeface="맑은 고딕" charset="0"/>
                        </a:rPr>
                        <a:t>제품들은</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이러한</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문제의</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해결없이</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유스케이스</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기본적인</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판매</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모델링에서</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생성된</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액터</a:t>
                      </a:r>
                      <a:r>
                        <a:rPr lang="en-US" altLang="ko-KR" sz="1400" b="0" kern="1200" dirty="0">
                          <a:solidFill>
                            <a:srgbClr val="000000"/>
                          </a:solidFill>
                          <a:latin typeface="Corbel" charset="0"/>
                          <a:ea typeface="Corbel" charset="0"/>
                        </a:rPr>
                        <a:t>-</a:t>
                      </a:r>
                      <a:r>
                        <a:rPr lang="en-US" altLang="ko-KR" sz="1400" b="0" kern="1200" dirty="0">
                          <a:solidFill>
                            <a:srgbClr val="000000"/>
                          </a:solidFill>
                          <a:latin typeface="맑은 고딕" charset="0"/>
                          <a:ea typeface="맑은 고딕" charset="0"/>
                        </a:rPr>
                        <a:t>목적</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처리기능을</a:t>
                      </a:r>
                      <a:r>
                        <a:rPr lang="en-US" altLang="ko-KR" sz="1400" b="0" kern="1200" dirty="0">
                          <a:solidFill>
                            <a:srgbClr val="000000"/>
                          </a:solidFill>
                          <a:latin typeface="Corbel" charset="0"/>
                          <a:ea typeface="Corbel" charset="0"/>
                        </a:rPr>
                        <a:t> </a:t>
                      </a:r>
                      <a:r>
                        <a:rPr lang="en-US" altLang="ko-KR" sz="1400" b="0" kern="1200" dirty="0">
                          <a:solidFill>
                            <a:srgbClr val="000000"/>
                          </a:solidFill>
                          <a:latin typeface="맑은 고딕" charset="0"/>
                          <a:ea typeface="맑은 고딕" charset="0"/>
                        </a:rPr>
                        <a:t>제공한다</a:t>
                      </a:r>
                      <a:r>
                        <a:rPr lang="en-US" altLang="ko-KR" sz="1400" b="0" kern="1200" dirty="0">
                          <a:solidFill>
                            <a:srgbClr val="000000"/>
                          </a:solidFill>
                          <a:latin typeface="Corbel" charset="0"/>
                          <a:ea typeface="Corbel" charset="0"/>
                        </a:rPr>
                        <a:t>.</a:t>
                      </a:r>
                      <a:endParaRPr lang="ko-KR" altLang="en-US" sz="14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10001"/>
                  </a:ext>
                </a:extLst>
              </a:tr>
              <a:tr h="368300">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receipt.java-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62500" lnSpcReduction="20000"/>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public void </a:t>
            </a:r>
            <a:r>
              <a:rPr lang="en-US" altLang="ko-KR" sz="1500" dirty="0" err="1">
                <a:solidFill>
                  <a:schemeClr val="tx2">
                    <a:lumMod val="65000"/>
                    <a:lumOff val="35000"/>
                  </a:schemeClr>
                </a:solidFill>
                <a:latin typeface="맑은 고딕" charset="0"/>
                <a:ea typeface="맑은 고딕" charset="0"/>
              </a:rPr>
              <a:t>showReceipt</a:t>
            </a:r>
            <a:r>
              <a:rPr lang="en-US" altLang="ko-KR" sz="1500" dirty="0">
                <a:solidFill>
                  <a:schemeClr val="tx2">
                    <a:lumMod val="65000"/>
                    <a:lumOff val="35000"/>
                  </a:schemeClr>
                </a:solidFill>
                <a:latin typeface="맑은 고딕" charset="0"/>
                <a:ea typeface="맑은 고딕" charset="0"/>
              </a:rPr>
              <a:t>(</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num</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err="1">
                <a:solidFill>
                  <a:schemeClr val="tx2">
                    <a:lumMod val="65000"/>
                    <a:lumOff val="35000"/>
                  </a:schemeClr>
                </a:solidFill>
                <a:latin typeface="맑은 고딕" charset="0"/>
                <a:ea typeface="맑은 고딕" charset="0"/>
              </a:rPr>
              <a:t>ㅡㅡㅡㅡㅡㅡㅡㅡㅡㅡㅡㅡㅡㅡㅡㅡㅡㅡㅡㅡㅡㅡㅡㅡㅡㅡㅡㅡㅡ</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영수증 번호 </a:t>
            </a:r>
            <a:r>
              <a:rPr lang="en-US" altLang="ko-KR" sz="1500" dirty="0">
                <a:solidFill>
                  <a:schemeClr val="tx2">
                    <a:lumMod val="65000"/>
                    <a:lumOff val="35000"/>
                  </a:schemeClr>
                </a:solidFill>
                <a:latin typeface="맑은 고딕" charset="0"/>
                <a:ea typeface="맑은 고딕" charset="0"/>
              </a:rPr>
              <a:t>: " + list[num-1].</a:t>
            </a:r>
            <a:r>
              <a:rPr lang="en-US" altLang="ko-KR" sz="1500" dirty="0" err="1">
                <a:solidFill>
                  <a:schemeClr val="tx2">
                    <a:lumMod val="65000"/>
                    <a:lumOff val="35000"/>
                  </a:schemeClr>
                </a:solidFill>
                <a:latin typeface="맑은 고딕" charset="0"/>
                <a:ea typeface="맑은 고딕" charset="0"/>
              </a:rPr>
              <a:t>num</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for(</a:t>
            </a:r>
            <a:r>
              <a:rPr lang="en-US" altLang="ko-KR" sz="1500" dirty="0" err="1">
                <a:solidFill>
                  <a:schemeClr val="tx2">
                    <a:lumMod val="65000"/>
                    <a:lumOff val="35000"/>
                  </a:schemeClr>
                </a:solidFill>
                <a:latin typeface="맑은 고딕" charset="0"/>
                <a:ea typeface="맑은 고딕" charset="0"/>
              </a:rPr>
              <a:t>int</a:t>
            </a:r>
            <a:r>
              <a:rPr lang="en-US" altLang="ko-KR" sz="1500" dirty="0">
                <a:solidFill>
                  <a:schemeClr val="tx2">
                    <a:lumMod val="65000"/>
                    <a:lumOff val="35000"/>
                  </a:schemeClr>
                </a:solidFill>
                <a:latin typeface="맑은 고딕" charset="0"/>
                <a:ea typeface="맑은 고딕" charset="0"/>
              </a:rPr>
              <a:t> j=0; j&lt;list[num-1].</a:t>
            </a:r>
            <a:r>
              <a:rPr lang="en-US" altLang="ko-KR" sz="1500" dirty="0" err="1">
                <a:solidFill>
                  <a:schemeClr val="tx2">
                    <a:lumMod val="65000"/>
                    <a:lumOff val="35000"/>
                  </a:schemeClr>
                </a:solidFill>
                <a:latin typeface="맑은 고딕" charset="0"/>
                <a:ea typeface="맑은 고딕" charset="0"/>
              </a:rPr>
              <a:t>goods.list.length</a:t>
            </a: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j++</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if(list[num-1].</a:t>
            </a:r>
            <a:r>
              <a:rPr lang="en-US" altLang="ko-KR" sz="1500" dirty="0" err="1">
                <a:solidFill>
                  <a:schemeClr val="tx2">
                    <a:lumMod val="65000"/>
                    <a:lumOff val="35000"/>
                  </a:schemeClr>
                </a:solidFill>
                <a:latin typeface="맑은 고딕" charset="0"/>
                <a:ea typeface="맑은 고딕" charset="0"/>
              </a:rPr>
              <a:t>goods.list</a:t>
            </a:r>
            <a:r>
              <a:rPr lang="en-US" altLang="ko-KR" sz="1500" dirty="0">
                <a:solidFill>
                  <a:schemeClr val="tx2">
                    <a:lumMod val="65000"/>
                    <a:lumOff val="35000"/>
                  </a:schemeClr>
                </a:solidFill>
                <a:latin typeface="맑은 고딕" charset="0"/>
                <a:ea typeface="맑은 고딕" charset="0"/>
              </a:rPr>
              <a:t>[j]==null) break;</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상품 명 </a:t>
            </a:r>
            <a:r>
              <a:rPr lang="en-US" altLang="ko-KR" sz="1500" dirty="0">
                <a:solidFill>
                  <a:schemeClr val="tx2">
                    <a:lumMod val="65000"/>
                    <a:lumOff val="35000"/>
                  </a:schemeClr>
                </a:solidFill>
                <a:latin typeface="맑은 고딕" charset="0"/>
                <a:ea typeface="맑은 고딕" charset="0"/>
              </a:rPr>
              <a:t>:"+list[num-1].</a:t>
            </a:r>
            <a:r>
              <a:rPr lang="en-US" altLang="ko-KR" sz="1500" dirty="0" err="1">
                <a:solidFill>
                  <a:schemeClr val="tx2">
                    <a:lumMod val="65000"/>
                    <a:lumOff val="35000"/>
                  </a:schemeClr>
                </a:solidFill>
                <a:latin typeface="맑은 고딕" charset="0"/>
                <a:ea typeface="맑은 고딕" charset="0"/>
              </a:rPr>
              <a:t>goods.list</a:t>
            </a:r>
            <a:r>
              <a:rPr lang="en-US" altLang="ko-KR" sz="1500" dirty="0">
                <a:solidFill>
                  <a:schemeClr val="tx2">
                    <a:lumMod val="65000"/>
                    <a:lumOff val="35000"/>
                  </a:schemeClr>
                </a:solidFill>
                <a:latin typeface="맑은 고딕" charset="0"/>
                <a:ea typeface="맑은 고딕" charset="0"/>
              </a:rPr>
              <a:t>[j].id + " / </a:t>
            </a:r>
            <a:r>
              <a:rPr lang="ko-KR" altLang="en-US" sz="1500" dirty="0">
                <a:solidFill>
                  <a:schemeClr val="tx2">
                    <a:lumMod val="65000"/>
                    <a:lumOff val="35000"/>
                  </a:schemeClr>
                </a:solidFill>
                <a:latin typeface="맑은 고딕" charset="0"/>
                <a:ea typeface="맑은 고딕" charset="0"/>
              </a:rPr>
              <a:t>가격 </a:t>
            </a:r>
            <a:r>
              <a:rPr lang="en-US" altLang="ko-KR" sz="1500" dirty="0">
                <a:solidFill>
                  <a:schemeClr val="tx2">
                    <a:lumMod val="65000"/>
                    <a:lumOff val="35000"/>
                  </a:schemeClr>
                </a:solidFill>
                <a:latin typeface="맑은 고딕" charset="0"/>
                <a:ea typeface="맑은 고딕" charset="0"/>
              </a:rPr>
              <a:t>: " + list[num-1].price[j]  +"</a:t>
            </a:r>
            <a:r>
              <a:rPr lang="ko-KR" altLang="en-US" sz="1500" dirty="0">
                <a:solidFill>
                  <a:schemeClr val="tx2">
                    <a:lumMod val="65000"/>
                    <a:lumOff val="35000"/>
                  </a:schemeClr>
                </a:solidFill>
                <a:latin typeface="맑은 고딕" charset="0"/>
                <a:ea typeface="맑은 고딕" charset="0"/>
              </a:rPr>
              <a:t>원 </a:t>
            </a:r>
            <a:r>
              <a:rPr lang="en-US" altLang="ko-KR" sz="1500" dirty="0">
                <a:solidFill>
                  <a:schemeClr val="tx2">
                    <a:lumMod val="65000"/>
                    <a:lumOff val="35000"/>
                  </a:schemeClr>
                </a:solidFill>
                <a:latin typeface="맑은 고딕" charset="0"/>
                <a:ea typeface="맑은 고딕" charset="0"/>
              </a:rPr>
              <a:t>/ </a:t>
            </a:r>
            <a:r>
              <a:rPr lang="ko-KR" altLang="en-US" sz="1500" dirty="0">
                <a:solidFill>
                  <a:schemeClr val="tx2">
                    <a:lumMod val="65000"/>
                    <a:lumOff val="35000"/>
                  </a:schemeClr>
                </a:solidFill>
                <a:latin typeface="맑은 고딕" charset="0"/>
                <a:ea typeface="맑은 고딕" charset="0"/>
              </a:rPr>
              <a:t>구매수량 </a:t>
            </a:r>
            <a:r>
              <a:rPr lang="en-US" altLang="ko-KR" sz="1500" dirty="0">
                <a:solidFill>
                  <a:schemeClr val="tx2">
                    <a:lumMod val="65000"/>
                    <a:lumOff val="35000"/>
                  </a:schemeClr>
                </a:solidFill>
                <a:latin typeface="맑은 고딕" charset="0"/>
                <a:ea typeface="맑은 고딕" charset="0"/>
              </a:rPr>
              <a:t>: " + list[</a:t>
            </a:r>
            <a:r>
              <a:rPr lang="en-US" altLang="ko-KR" sz="1500" dirty="0" err="1">
                <a:solidFill>
                  <a:schemeClr val="tx2">
                    <a:lumMod val="65000"/>
                    <a:lumOff val="35000"/>
                  </a:schemeClr>
                </a:solidFill>
                <a:latin typeface="맑은 고딕" charset="0"/>
                <a:ea typeface="맑은 고딕" charset="0"/>
              </a:rPr>
              <a:t>num</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1].</a:t>
            </a:r>
            <a:r>
              <a:rPr lang="en-US" altLang="ko-KR" sz="1500" dirty="0" err="1">
                <a:solidFill>
                  <a:schemeClr val="tx2">
                    <a:lumMod val="65000"/>
                    <a:lumOff val="35000"/>
                  </a:schemeClr>
                </a:solidFill>
                <a:latin typeface="맑은 고딕" charset="0"/>
                <a:ea typeface="맑은 고딕" charset="0"/>
              </a:rPr>
              <a:t>goods.list</a:t>
            </a:r>
            <a:r>
              <a:rPr lang="en-US" altLang="ko-KR" sz="1500" dirty="0">
                <a:solidFill>
                  <a:schemeClr val="tx2">
                    <a:lumMod val="65000"/>
                    <a:lumOff val="35000"/>
                  </a:schemeClr>
                </a:solidFill>
                <a:latin typeface="맑은 고딕" charset="0"/>
                <a:ea typeface="맑은 고딕" charset="0"/>
              </a:rPr>
              <a:t>[j].</a:t>
            </a:r>
            <a:r>
              <a:rPr lang="en-US" altLang="ko-KR" sz="1500" dirty="0" err="1">
                <a:solidFill>
                  <a:schemeClr val="tx2">
                    <a:lumMod val="65000"/>
                    <a:lumOff val="35000"/>
                  </a:schemeClr>
                </a:solidFill>
                <a:latin typeface="맑은 고딕" charset="0"/>
                <a:ea typeface="맑은 고딕" charset="0"/>
              </a:rPr>
              <a:t>num</a:t>
            </a:r>
            <a:r>
              <a:rPr lang="en-US" altLang="ko-KR" sz="1500" dirty="0">
                <a:solidFill>
                  <a:schemeClr val="tx2">
                    <a:lumMod val="65000"/>
                    <a:lumOff val="35000"/>
                  </a:schemeClr>
                </a:solidFill>
                <a:latin typeface="맑은 고딕" charset="0"/>
                <a:ea typeface="맑은 고딕" charset="0"/>
              </a:rPr>
              <a:t> + "</a:t>
            </a:r>
            <a:r>
              <a:rPr lang="ko-KR" altLang="en-US" sz="1500" dirty="0">
                <a:solidFill>
                  <a:schemeClr val="tx2">
                    <a:lumMod val="65000"/>
                    <a:lumOff val="35000"/>
                  </a:schemeClr>
                </a:solidFill>
                <a:latin typeface="맑은 고딕" charset="0"/>
                <a:ea typeface="맑은 고딕" charset="0"/>
              </a:rPr>
              <a:t>개</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결제방식 </a:t>
            </a:r>
            <a:r>
              <a:rPr lang="en-US" altLang="ko-KR" sz="1500" dirty="0">
                <a:solidFill>
                  <a:schemeClr val="tx2">
                    <a:lumMod val="65000"/>
                    <a:lumOff val="35000"/>
                  </a:schemeClr>
                </a:solidFill>
                <a:latin typeface="맑은 고딕" charset="0"/>
                <a:ea typeface="맑은 고딕" charset="0"/>
              </a:rPr>
              <a:t>: " + list[num-1].payment);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if(list[num-1].</a:t>
            </a:r>
            <a:r>
              <a:rPr lang="en-US" altLang="ko-KR" sz="1500" dirty="0" err="1">
                <a:solidFill>
                  <a:schemeClr val="tx2">
                    <a:lumMod val="65000"/>
                    <a:lumOff val="35000"/>
                  </a:schemeClr>
                </a:solidFill>
                <a:latin typeface="맑은 고딕" charset="0"/>
                <a:ea typeface="맑은 고딕" charset="0"/>
              </a:rPr>
              <a:t>payment.equals</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현금</a:t>
            </a: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합계 </a:t>
            </a:r>
            <a:r>
              <a:rPr lang="en-US" altLang="ko-KR" sz="1500" dirty="0">
                <a:solidFill>
                  <a:schemeClr val="tx2">
                    <a:lumMod val="65000"/>
                    <a:lumOff val="35000"/>
                  </a:schemeClr>
                </a:solidFill>
                <a:latin typeface="맑은 고딕" charset="0"/>
                <a:ea typeface="맑은 고딕" charset="0"/>
              </a:rPr>
              <a:t>: " + list[num-1].</a:t>
            </a:r>
            <a:r>
              <a:rPr lang="en-US" altLang="ko-KR" sz="1500" dirty="0" err="1">
                <a:solidFill>
                  <a:schemeClr val="tx2">
                    <a:lumMod val="65000"/>
                    <a:lumOff val="35000"/>
                  </a:schemeClr>
                </a:solidFill>
                <a:latin typeface="맑은 고딕" charset="0"/>
                <a:ea typeface="맑은 고딕" charset="0"/>
              </a:rPr>
              <a:t>gross_price</a:t>
            </a:r>
            <a:r>
              <a:rPr lang="en-US" altLang="ko-KR" sz="1500" dirty="0">
                <a:solidFill>
                  <a:schemeClr val="tx2">
                    <a:lumMod val="65000"/>
                    <a:lumOff val="35000"/>
                  </a:schemeClr>
                </a:solidFill>
                <a:latin typeface="맑은 고딕" charset="0"/>
                <a:ea typeface="맑은 고딕" charset="0"/>
              </a:rPr>
              <a:t> + "</a:t>
            </a:r>
            <a:r>
              <a:rPr lang="ko-KR" altLang="en-US" sz="1500" dirty="0">
                <a:solidFill>
                  <a:schemeClr val="tx2">
                    <a:lumMod val="65000"/>
                    <a:lumOff val="35000"/>
                  </a:schemeClr>
                </a:solidFill>
                <a:latin typeface="맑은 고딕" charset="0"/>
                <a:ea typeface="맑은 고딕" charset="0"/>
              </a:rPr>
              <a:t>원</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받은 돈 </a:t>
            </a:r>
            <a:r>
              <a:rPr lang="en-US" altLang="ko-KR" sz="1500" dirty="0">
                <a:solidFill>
                  <a:schemeClr val="tx2">
                    <a:lumMod val="65000"/>
                    <a:lumOff val="35000"/>
                  </a:schemeClr>
                </a:solidFill>
                <a:latin typeface="맑은 고딕" charset="0"/>
                <a:ea typeface="맑은 고딕" charset="0"/>
              </a:rPr>
              <a:t>: " + list[num-1].</a:t>
            </a:r>
            <a:r>
              <a:rPr lang="en-US" altLang="ko-KR" sz="1500" dirty="0" err="1">
                <a:solidFill>
                  <a:schemeClr val="tx2">
                    <a:lumMod val="65000"/>
                    <a:lumOff val="35000"/>
                  </a:schemeClr>
                </a:solidFill>
                <a:latin typeface="맑은 고딕" charset="0"/>
                <a:ea typeface="맑은 고딕" charset="0"/>
              </a:rPr>
              <a:t>received_money</a:t>
            </a:r>
            <a:r>
              <a:rPr lang="en-US" altLang="ko-KR" sz="1500" dirty="0">
                <a:solidFill>
                  <a:schemeClr val="tx2">
                    <a:lumMod val="65000"/>
                    <a:lumOff val="35000"/>
                  </a:schemeClr>
                </a:solidFill>
                <a:latin typeface="맑은 고딕" charset="0"/>
                <a:ea typeface="맑은 고딕" charset="0"/>
              </a:rPr>
              <a:t> + "</a:t>
            </a:r>
            <a:r>
              <a:rPr lang="ko-KR" altLang="en-US" sz="1500" dirty="0">
                <a:solidFill>
                  <a:schemeClr val="tx2">
                    <a:lumMod val="65000"/>
                    <a:lumOff val="35000"/>
                  </a:schemeClr>
                </a:solidFill>
                <a:latin typeface="맑은 고딕" charset="0"/>
                <a:ea typeface="맑은 고딕" charset="0"/>
              </a:rPr>
              <a:t>원</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거스름 돈 </a:t>
            </a:r>
            <a:r>
              <a:rPr lang="en-US" altLang="ko-KR" sz="1500" dirty="0">
                <a:solidFill>
                  <a:schemeClr val="tx2">
                    <a:lumMod val="65000"/>
                    <a:lumOff val="35000"/>
                  </a:schemeClr>
                </a:solidFill>
                <a:latin typeface="맑은 고딕" charset="0"/>
                <a:ea typeface="맑은 고딕" charset="0"/>
              </a:rPr>
              <a:t>: " + list[num-1].change+ "</a:t>
            </a:r>
            <a:r>
              <a:rPr lang="ko-KR" altLang="en-US" sz="1500" dirty="0">
                <a:solidFill>
                  <a:schemeClr val="tx2">
                    <a:lumMod val="65000"/>
                    <a:lumOff val="35000"/>
                  </a:schemeClr>
                </a:solidFill>
                <a:latin typeface="맑은 고딕" charset="0"/>
                <a:ea typeface="맑은 고딕" charset="0"/>
              </a:rPr>
              <a:t>원</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else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결제 금액 </a:t>
            </a:r>
            <a:r>
              <a:rPr lang="en-US" altLang="ko-KR" sz="1500" dirty="0">
                <a:solidFill>
                  <a:schemeClr val="tx2">
                    <a:lumMod val="65000"/>
                    <a:lumOff val="35000"/>
                  </a:schemeClr>
                </a:solidFill>
                <a:latin typeface="맑은 고딕" charset="0"/>
                <a:ea typeface="맑은 고딕" charset="0"/>
              </a:rPr>
              <a:t>:"+list[num-1].</a:t>
            </a:r>
            <a:r>
              <a:rPr lang="en-US" altLang="ko-KR" sz="1500" dirty="0" err="1">
                <a:solidFill>
                  <a:schemeClr val="tx2">
                    <a:lumMod val="65000"/>
                    <a:lumOff val="35000"/>
                  </a:schemeClr>
                </a:solidFill>
                <a:latin typeface="맑은 고딕" charset="0"/>
                <a:ea typeface="맑은 고딕" charset="0"/>
              </a:rPr>
              <a:t>gross_price</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a:solidFill>
                  <a:schemeClr val="tx2">
                    <a:lumMod val="65000"/>
                    <a:lumOff val="35000"/>
                  </a:schemeClr>
                </a:solidFill>
                <a:latin typeface="맑은 고딕" charset="0"/>
                <a:ea typeface="맑은 고딕" charset="0"/>
              </a:rPr>
              <a:t>카드 종류 </a:t>
            </a:r>
            <a:r>
              <a:rPr lang="en-US" altLang="ko-KR" sz="1500" dirty="0">
                <a:solidFill>
                  <a:schemeClr val="tx2">
                    <a:lumMod val="65000"/>
                    <a:lumOff val="35000"/>
                  </a:schemeClr>
                </a:solidFill>
                <a:latin typeface="맑은 고딕" charset="0"/>
                <a:ea typeface="맑은 고딕" charset="0"/>
              </a:rPr>
              <a:t>:"+list[num-1].card);</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r>
              <a:rPr lang="en-US" altLang="ko-KR" sz="1500" dirty="0" err="1">
                <a:solidFill>
                  <a:schemeClr val="tx2">
                    <a:lumMod val="65000"/>
                    <a:lumOff val="35000"/>
                  </a:schemeClr>
                </a:solidFill>
                <a:latin typeface="맑은 고딕" charset="0"/>
                <a:ea typeface="맑은 고딕" charset="0"/>
              </a:rPr>
              <a:t>System.out.println</a:t>
            </a:r>
            <a:r>
              <a:rPr lang="en-US" altLang="ko-KR" sz="1500" dirty="0">
                <a:solidFill>
                  <a:schemeClr val="tx2">
                    <a:lumMod val="65000"/>
                    <a:lumOff val="35000"/>
                  </a:schemeClr>
                </a:solidFill>
                <a:latin typeface="맑은 고딕" charset="0"/>
                <a:ea typeface="맑은 고딕" charset="0"/>
              </a:rPr>
              <a:t>("</a:t>
            </a:r>
            <a:r>
              <a:rPr lang="ko-KR" altLang="en-US" sz="1500" dirty="0" err="1">
                <a:solidFill>
                  <a:schemeClr val="tx2">
                    <a:lumMod val="65000"/>
                    <a:lumOff val="35000"/>
                  </a:schemeClr>
                </a:solidFill>
                <a:latin typeface="맑은 고딕" charset="0"/>
                <a:ea typeface="맑은 고딕" charset="0"/>
              </a:rPr>
              <a:t>ㅡㅡㅡㅡㅡㅡㅡㅡㅡㅡㅡㅡㅡㅡㅡㅡㅡㅡㅡㅡㅡㅡㅡㅡㅡㅡㅡㅡㅡ</a:t>
            </a:r>
            <a:r>
              <a:rPr lang="en-US" altLang="ko-KR" sz="1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5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18004613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receipt.java-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92500" lnSpcReduction="20000"/>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showRefundReceipt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err="1">
                <a:solidFill>
                  <a:schemeClr val="tx2">
                    <a:lumMod val="65000"/>
                    <a:lumOff val="35000"/>
                  </a:schemeClr>
                </a:solidFill>
                <a:latin typeface="맑은 고딕" charset="0"/>
                <a:ea typeface="맑은 고딕" charset="0"/>
              </a:rPr>
              <a:t>ㅡㅡㅡㅡㅡㅡㅡㅡㅡㅡㅡㅡㅡㅡㅡㅡㅡㅡㅡㅡㅡㅡㅡㅡㅡㅡㅡㅡㅡ</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영수증 번호 </a:t>
            </a:r>
            <a:r>
              <a:rPr lang="en-US" altLang="ko-KR" sz="1400" dirty="0">
                <a:solidFill>
                  <a:schemeClr val="tx2">
                    <a:lumMod val="65000"/>
                    <a:lumOff val="35000"/>
                  </a:schemeClr>
                </a:solidFill>
                <a:latin typeface="맑은 고딕" charset="0"/>
                <a:ea typeface="맑은 고딕" charset="0"/>
              </a:rPr>
              <a:t>: " + list[num-1].</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j=0; j&lt;list[num-1].</a:t>
            </a:r>
            <a:r>
              <a:rPr lang="en-US" altLang="ko-KR" sz="1400" dirty="0" err="1">
                <a:solidFill>
                  <a:schemeClr val="tx2">
                    <a:lumMod val="65000"/>
                    <a:lumOff val="35000"/>
                  </a:schemeClr>
                </a:solidFill>
                <a:latin typeface="맑은 고딕" charset="0"/>
                <a:ea typeface="맑은 고딕" charset="0"/>
              </a:rPr>
              <a:t>goods.list.length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j++</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if(list[num-1].</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[j]==null)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상품 명 </a:t>
            </a:r>
            <a:r>
              <a:rPr lang="en-US" altLang="ko-KR" sz="1400" dirty="0">
                <a:solidFill>
                  <a:schemeClr val="tx2">
                    <a:lumMod val="65000"/>
                    <a:lumOff val="35000"/>
                  </a:schemeClr>
                </a:solidFill>
                <a:latin typeface="맑은 고딕" charset="0"/>
                <a:ea typeface="맑은 고딕" charset="0"/>
              </a:rPr>
              <a:t>:"+list[num-1].</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[j].id + " / </a:t>
            </a:r>
            <a:r>
              <a:rPr lang="ko-KR" altLang="en-US" sz="1400" dirty="0">
                <a:solidFill>
                  <a:schemeClr val="tx2">
                    <a:lumMod val="65000"/>
                    <a:lumOff val="35000"/>
                  </a:schemeClr>
                </a:solidFill>
                <a:latin typeface="맑은 고딕" charset="0"/>
                <a:ea typeface="맑은 고딕" charset="0"/>
              </a:rPr>
              <a:t>구매수량 </a:t>
            </a:r>
            <a:r>
              <a:rPr lang="en-US" altLang="ko-KR" sz="1400" dirty="0">
                <a:solidFill>
                  <a:schemeClr val="tx2">
                    <a:lumMod val="65000"/>
                    <a:lumOff val="35000"/>
                  </a:schemeClr>
                </a:solidFill>
                <a:latin typeface="맑은 고딕" charset="0"/>
                <a:ea typeface="맑은 고딕" charset="0"/>
              </a:rPr>
              <a:t>: " + list[num-1].</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[j].</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 +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개  </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가격 </a:t>
            </a:r>
            <a:r>
              <a:rPr lang="en-US" altLang="ko-KR" sz="1400" dirty="0">
                <a:solidFill>
                  <a:schemeClr val="tx2">
                    <a:lumMod val="65000"/>
                    <a:lumOff val="35000"/>
                  </a:schemeClr>
                </a:solidFill>
                <a:latin typeface="맑은 고딕" charset="0"/>
                <a:ea typeface="맑은 고딕" charset="0"/>
              </a:rPr>
              <a:t>: " + -list[num-1].price[j]  + "</a:t>
            </a:r>
            <a:r>
              <a:rPr lang="ko-KR" altLang="en-US" sz="1400" dirty="0">
                <a:solidFill>
                  <a:schemeClr val="tx2">
                    <a:lumMod val="65000"/>
                    <a:lumOff val="35000"/>
                  </a:schemeClr>
                </a:solidFill>
                <a:latin typeface="맑은 고딕" charset="0"/>
                <a:ea typeface="맑은 고딕" charset="0"/>
              </a:rPr>
              <a:t>원</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결제방식 </a:t>
            </a:r>
            <a:r>
              <a:rPr lang="en-US" altLang="ko-KR" sz="1400" dirty="0">
                <a:solidFill>
                  <a:schemeClr val="tx2">
                    <a:lumMod val="65000"/>
                    <a:lumOff val="35000"/>
                  </a:schemeClr>
                </a:solidFill>
                <a:latin typeface="맑은 고딕" charset="0"/>
                <a:ea typeface="맑은 고딕" charset="0"/>
              </a:rPr>
              <a:t>: " + list[num-1].payment);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if(list[num-1].</a:t>
            </a:r>
            <a:r>
              <a:rPr lang="en-US" altLang="ko-KR" sz="1400" dirty="0" err="1">
                <a:solidFill>
                  <a:schemeClr val="tx2">
                    <a:lumMod val="65000"/>
                    <a:lumOff val="35000"/>
                  </a:schemeClr>
                </a:solidFill>
                <a:latin typeface="맑은 고딕" charset="0"/>
                <a:ea typeface="맑은 고딕" charset="0"/>
              </a:rPr>
              <a:t>payment.equals</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현금</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환불 금액 </a:t>
            </a:r>
            <a:r>
              <a:rPr lang="en-US" altLang="ko-KR" sz="1400" dirty="0">
                <a:solidFill>
                  <a:schemeClr val="tx2">
                    <a:lumMod val="65000"/>
                    <a:lumOff val="35000"/>
                  </a:schemeClr>
                </a:solidFill>
                <a:latin typeface="맑은 고딕" charset="0"/>
                <a:ea typeface="맑은 고딕" charset="0"/>
              </a:rPr>
              <a:t>: " + list[num-1].</a:t>
            </a:r>
            <a:r>
              <a:rPr lang="en-US" altLang="ko-KR" sz="1400" dirty="0" err="1">
                <a:solidFill>
                  <a:schemeClr val="tx2">
                    <a:lumMod val="65000"/>
                    <a:lumOff val="35000"/>
                  </a:schemeClr>
                </a:solidFill>
                <a:latin typeface="맑은 고딕" charset="0"/>
                <a:ea typeface="맑은 고딕" charset="0"/>
              </a:rPr>
              <a:t>gross_price</a:t>
            </a:r>
            <a:r>
              <a:rPr lang="en-US" altLang="ko-KR" sz="1400" dirty="0">
                <a:solidFill>
                  <a:schemeClr val="tx2">
                    <a:lumMod val="65000"/>
                    <a:lumOff val="35000"/>
                  </a:schemeClr>
                </a:solidFill>
                <a:latin typeface="맑은 고딕" charset="0"/>
                <a:ea typeface="맑은 고딕" charset="0"/>
              </a:rPr>
              <a:t> + "</a:t>
            </a:r>
            <a:r>
              <a:rPr lang="ko-KR" altLang="en-US" sz="1400" dirty="0">
                <a:solidFill>
                  <a:schemeClr val="tx2">
                    <a:lumMod val="65000"/>
                    <a:lumOff val="35000"/>
                  </a:schemeClr>
                </a:solidFill>
                <a:latin typeface="맑은 고딕" charset="0"/>
                <a:ea typeface="맑은 고딕" charset="0"/>
              </a:rPr>
              <a:t>원</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환불 금액 </a:t>
            </a:r>
            <a:r>
              <a:rPr lang="en-US" altLang="ko-KR" sz="1400" dirty="0">
                <a:solidFill>
                  <a:schemeClr val="tx2">
                    <a:lumMod val="65000"/>
                    <a:lumOff val="35000"/>
                  </a:schemeClr>
                </a:solidFill>
                <a:latin typeface="맑은 고딕" charset="0"/>
                <a:ea typeface="맑은 고딕" charset="0"/>
              </a:rPr>
              <a:t>:"+list[num-1].</a:t>
            </a:r>
            <a:r>
              <a:rPr lang="en-US" altLang="ko-KR" sz="1400" dirty="0" err="1">
                <a:solidFill>
                  <a:schemeClr val="tx2">
                    <a:lumMod val="65000"/>
                    <a:lumOff val="35000"/>
                  </a:schemeClr>
                </a:solidFill>
                <a:latin typeface="맑은 고딕" charset="0"/>
                <a:ea typeface="맑은 고딕" charset="0"/>
              </a:rPr>
              <a:t>gross_price</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카드 종류 </a:t>
            </a:r>
            <a:r>
              <a:rPr lang="en-US" altLang="ko-KR" sz="1400" dirty="0">
                <a:solidFill>
                  <a:schemeClr val="tx2">
                    <a:lumMod val="65000"/>
                    <a:lumOff val="35000"/>
                  </a:schemeClr>
                </a:solidFill>
                <a:latin typeface="맑은 고딕" charset="0"/>
                <a:ea typeface="맑은 고딕" charset="0"/>
              </a:rPr>
              <a:t>:"+list[num-1].card);</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승인 취소 완료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err="1">
                <a:solidFill>
                  <a:schemeClr val="tx2">
                    <a:lumMod val="65000"/>
                    <a:lumOff val="35000"/>
                  </a:schemeClr>
                </a:solidFill>
                <a:latin typeface="맑은 고딕" charset="0"/>
                <a:ea typeface="맑은 고딕" charset="0"/>
              </a:rPr>
              <a:t>ㅡㅡㅡㅡㅡㅡㅡㅡㅡㅡㅡㅡㅡㅡㅡㅡㅡㅡㅡㅡㅡㅡㅡㅡㅡㅡㅡㅡㅡ</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39052776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receipt.java-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showList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=1;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&lt;list.length+1;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if(list[i-1]==null) break;</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this.showReceipt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a:t>
            </a:r>
          </a:p>
        </p:txBody>
      </p:sp>
    </p:spTree>
    <p:extLst>
      <p:ext uri="{BB962C8B-B14F-4D97-AF65-F5344CB8AC3E}">
        <p14:creationId xmlns:p14="http://schemas.microsoft.com/office/powerpoint/2010/main" val="272954891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marL="0" indent="0" defTabSz="914400" fontAlgn="auto">
              <a:lnSpc>
                <a:spcPct val="85000"/>
              </a:lnSpc>
              <a:spcBef>
                <a:spcPts val="0"/>
              </a:spcBef>
              <a:spcAft>
                <a:spcPts val="0"/>
              </a:spcAft>
              <a:buFontTx/>
              <a:buNone/>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class </a:t>
            </a:r>
            <a:r>
              <a:rPr lang="en-US" altLang="ko-KR" sz="1400" dirty="0" err="1">
                <a:solidFill>
                  <a:schemeClr val="tx2">
                    <a:lumMod val="65000"/>
                    <a:lumOff val="35000"/>
                  </a:schemeClr>
                </a:solidFill>
                <a:latin typeface="맑은 고딕" charset="0"/>
                <a:ea typeface="맑은 고딕" charset="0"/>
              </a:rPr>
              <a:t>PosSystem</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final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ADMIN = 0;</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final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CASHIER = 1;</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String </a:t>
            </a:r>
            <a:r>
              <a:rPr lang="en-US" altLang="ko-KR" sz="1400" dirty="0" err="1">
                <a:solidFill>
                  <a:schemeClr val="tx2">
                    <a:lumMod val="65000"/>
                    <a:lumOff val="35000"/>
                  </a:schemeClr>
                </a:solidFill>
                <a:latin typeface="맑은 고딕" charset="0"/>
                <a:ea typeface="맑은 고딕" charset="0"/>
              </a:rPr>
              <a:t>adName</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String </a:t>
            </a:r>
            <a:r>
              <a:rPr lang="en-US" altLang="ko-KR" sz="1400" dirty="0" err="1">
                <a:solidFill>
                  <a:schemeClr val="tx2">
                    <a:lumMod val="65000"/>
                    <a:lumOff val="35000"/>
                  </a:schemeClr>
                </a:solidFill>
                <a:latin typeface="맑은 고딕" charset="0"/>
                <a:ea typeface="맑은 고딕" charset="0"/>
              </a:rPr>
              <a:t>adpw</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mode;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CashierList</a:t>
            </a:r>
            <a:r>
              <a:rPr lang="en-US" altLang="ko-KR" sz="1400" dirty="0">
                <a:solidFill>
                  <a:schemeClr val="tx2">
                    <a:lumMod val="65000"/>
                    <a:lumOff val="35000"/>
                  </a:schemeClr>
                </a:solidFill>
                <a:latin typeface="맑은 고딕" charset="0"/>
                <a:ea typeface="맑은 고딕" charset="0"/>
              </a:rPr>
              <a:t> cashier;</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 goods;</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 register;</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ReceiptList</a:t>
            </a:r>
            <a:r>
              <a:rPr lang="en-US" altLang="ko-KR" sz="1400" dirty="0">
                <a:solidFill>
                  <a:schemeClr val="tx2">
                    <a:lumMod val="65000"/>
                    <a:lumOff val="35000"/>
                  </a:schemeClr>
                </a:solidFill>
                <a:latin typeface="맑은 고딕" charset="0"/>
                <a:ea typeface="맑은 고딕" charset="0"/>
              </a:rPr>
              <a:t> receipt;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protected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pos_money</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Scanner </a:t>
            </a:r>
            <a:r>
              <a:rPr lang="en-US" altLang="ko-KR" sz="1400" dirty="0" err="1">
                <a:solidFill>
                  <a:schemeClr val="tx2">
                    <a:lumMod val="65000"/>
                    <a:lumOff val="35000"/>
                  </a:schemeClr>
                </a:solidFill>
                <a:latin typeface="맑은 고딕" charset="0"/>
                <a:ea typeface="맑은 고딕" charset="0"/>
              </a:rPr>
              <a:t>scanner</a:t>
            </a:r>
            <a:r>
              <a:rPr lang="en-US" altLang="ko-KR" sz="1400" dirty="0">
                <a:solidFill>
                  <a:schemeClr val="tx2">
                    <a:lumMod val="65000"/>
                    <a:lumOff val="35000"/>
                  </a:schemeClr>
                </a:solidFill>
                <a:latin typeface="맑은 고딕" charset="0"/>
                <a:ea typeface="맑은 고딕" charset="0"/>
              </a:rPr>
              <a:t> = new Scanner(System.in);</a:t>
            </a:r>
          </a:p>
        </p:txBody>
      </p:sp>
    </p:spTree>
    <p:extLst>
      <p:ext uri="{BB962C8B-B14F-4D97-AF65-F5344CB8AC3E}">
        <p14:creationId xmlns:p14="http://schemas.microsoft.com/office/powerpoint/2010/main" val="26914593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public </a:t>
            </a:r>
            <a:r>
              <a:rPr lang="en-US" altLang="ko-KR" sz="1400" dirty="0" err="1">
                <a:solidFill>
                  <a:schemeClr val="tx2">
                    <a:lumMod val="65000"/>
                    <a:lumOff val="35000"/>
                  </a:schemeClr>
                </a:solidFill>
                <a:latin typeface="맑은 고딕" charset="0"/>
                <a:ea typeface="맑은 고딕" charset="0"/>
              </a:rPr>
              <a:t>PosSystem</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cashier = new </a:t>
            </a:r>
            <a:r>
              <a:rPr lang="en-US" altLang="ko-KR" sz="1400" dirty="0" err="1">
                <a:solidFill>
                  <a:schemeClr val="tx2">
                    <a:lumMod val="65000"/>
                    <a:lumOff val="35000"/>
                  </a:schemeClr>
                </a:solidFill>
                <a:latin typeface="맑은 고딕" charset="0"/>
                <a:ea typeface="맑은 고딕" charset="0"/>
              </a:rPr>
              <a:t>CashierList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goods = new </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register = new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receipt = new </a:t>
            </a:r>
            <a:r>
              <a:rPr lang="en-US" altLang="ko-KR" sz="1400" dirty="0" err="1">
                <a:solidFill>
                  <a:schemeClr val="tx2">
                    <a:lumMod val="65000"/>
                    <a:lumOff val="35000"/>
                  </a:schemeClr>
                </a:solidFill>
                <a:latin typeface="맑은 고딕" charset="0"/>
                <a:ea typeface="맑은 고딕" charset="0"/>
              </a:rPr>
              <a:t>ReceiptList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pos_money</a:t>
            </a:r>
            <a:r>
              <a:rPr lang="en-US" altLang="ko-KR" sz="1400" dirty="0">
                <a:solidFill>
                  <a:schemeClr val="tx2">
                    <a:lumMod val="65000"/>
                    <a:lumOff val="35000"/>
                  </a:schemeClr>
                </a:solidFill>
                <a:latin typeface="맑은 고딕" charset="0"/>
                <a:ea typeface="맑은 고딕" charset="0"/>
              </a:rPr>
              <a:t> = 150000;</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296456518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public void </a:t>
            </a:r>
            <a:r>
              <a:rPr lang="en-US" altLang="ko-KR" sz="1600" dirty="0" err="1">
                <a:solidFill>
                  <a:schemeClr val="tx2">
                    <a:lumMod val="65000"/>
                    <a:lumOff val="35000"/>
                  </a:schemeClr>
                </a:solidFill>
                <a:latin typeface="맑은 고딕" charset="0"/>
                <a:ea typeface="맑은 고딕" charset="0"/>
              </a:rPr>
              <a:t>loadDataBase</a:t>
            </a:r>
            <a:r>
              <a:rPr lang="en-US" altLang="ko-KR" sz="16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adName</a:t>
            </a:r>
            <a:r>
              <a:rPr lang="en-US" altLang="ko-KR" sz="1600" dirty="0">
                <a:solidFill>
                  <a:schemeClr val="tx2">
                    <a:lumMod val="65000"/>
                    <a:lumOff val="35000"/>
                  </a:schemeClr>
                </a:solidFill>
                <a:latin typeface="맑은 고딕" charset="0"/>
                <a:ea typeface="맑은 고딕" charset="0"/>
              </a:rPr>
              <a:t> = "admin";</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adpw</a:t>
            </a:r>
            <a:r>
              <a:rPr lang="en-US" altLang="ko-KR" sz="1600" dirty="0">
                <a:solidFill>
                  <a:schemeClr val="tx2">
                    <a:lumMod val="65000"/>
                    <a:lumOff val="35000"/>
                  </a:schemeClr>
                </a:solidFill>
                <a:latin typeface="맑은 고딕" charset="0"/>
                <a:ea typeface="맑은 고딕" charset="0"/>
              </a:rPr>
              <a:t> = "0000";</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goods.add</a:t>
            </a:r>
            <a:r>
              <a:rPr lang="en-US" altLang="ko-KR" sz="1600" dirty="0">
                <a:solidFill>
                  <a:schemeClr val="tx2">
                    <a:lumMod val="65000"/>
                    <a:lumOff val="35000"/>
                  </a:schemeClr>
                </a:solidFill>
                <a:latin typeface="맑은 고딕" charset="0"/>
                <a:ea typeface="맑은 고딕" charset="0"/>
              </a:rPr>
              <a:t>("</a:t>
            </a:r>
            <a:r>
              <a:rPr lang="ko-KR" altLang="en-US" sz="1600" dirty="0">
                <a:solidFill>
                  <a:schemeClr val="tx2">
                    <a:lumMod val="65000"/>
                    <a:lumOff val="35000"/>
                  </a:schemeClr>
                </a:solidFill>
                <a:latin typeface="맑은 고딕" charset="0"/>
                <a:ea typeface="맑은 고딕" charset="0"/>
              </a:rPr>
              <a:t>빵</a:t>
            </a:r>
            <a:r>
              <a:rPr lang="en-US" altLang="ko-KR" sz="1600" dirty="0">
                <a:solidFill>
                  <a:schemeClr val="tx2">
                    <a:lumMod val="65000"/>
                    <a:lumOff val="35000"/>
                  </a:schemeClr>
                </a:solidFill>
                <a:latin typeface="맑은 고딕" charset="0"/>
                <a:ea typeface="맑은 고딕" charset="0"/>
              </a:rPr>
              <a:t>",1000,30);</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goods.add</a:t>
            </a:r>
            <a:r>
              <a:rPr lang="en-US" altLang="ko-KR" sz="1600" dirty="0">
                <a:solidFill>
                  <a:schemeClr val="tx2">
                    <a:lumMod val="65000"/>
                    <a:lumOff val="35000"/>
                  </a:schemeClr>
                </a:solidFill>
                <a:latin typeface="맑은 고딕" charset="0"/>
                <a:ea typeface="맑은 고딕" charset="0"/>
              </a:rPr>
              <a:t>("</a:t>
            </a:r>
            <a:r>
              <a:rPr lang="ko-KR" altLang="en-US" sz="1600" dirty="0">
                <a:solidFill>
                  <a:schemeClr val="tx2">
                    <a:lumMod val="65000"/>
                    <a:lumOff val="35000"/>
                  </a:schemeClr>
                </a:solidFill>
                <a:latin typeface="맑은 고딕" charset="0"/>
                <a:ea typeface="맑은 고딕" charset="0"/>
              </a:rPr>
              <a:t>라면</a:t>
            </a:r>
            <a:r>
              <a:rPr lang="en-US" altLang="ko-KR" sz="1600" dirty="0">
                <a:solidFill>
                  <a:schemeClr val="tx2">
                    <a:lumMod val="65000"/>
                    <a:lumOff val="35000"/>
                  </a:schemeClr>
                </a:solidFill>
                <a:latin typeface="맑은 고딕" charset="0"/>
                <a:ea typeface="맑은 고딕" charset="0"/>
              </a:rPr>
              <a:t>",1500,30);</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goods.add</a:t>
            </a:r>
            <a:r>
              <a:rPr lang="en-US" altLang="ko-KR" sz="1600" dirty="0">
                <a:solidFill>
                  <a:schemeClr val="tx2">
                    <a:lumMod val="65000"/>
                    <a:lumOff val="35000"/>
                  </a:schemeClr>
                </a:solidFill>
                <a:latin typeface="맑은 고딕" charset="0"/>
                <a:ea typeface="맑은 고딕" charset="0"/>
              </a:rPr>
              <a:t>("</a:t>
            </a:r>
            <a:r>
              <a:rPr lang="ko-KR" altLang="en-US" sz="1600" dirty="0">
                <a:solidFill>
                  <a:schemeClr val="tx2">
                    <a:lumMod val="65000"/>
                    <a:lumOff val="35000"/>
                  </a:schemeClr>
                </a:solidFill>
                <a:latin typeface="맑은 고딕" charset="0"/>
                <a:ea typeface="맑은 고딕" charset="0"/>
              </a:rPr>
              <a:t>과자</a:t>
            </a:r>
            <a:r>
              <a:rPr lang="en-US" altLang="ko-KR" sz="1600" dirty="0">
                <a:solidFill>
                  <a:schemeClr val="tx2">
                    <a:lumMod val="65000"/>
                    <a:lumOff val="35000"/>
                  </a:schemeClr>
                </a:solidFill>
                <a:latin typeface="맑은 고딕" charset="0"/>
                <a:ea typeface="맑은 고딕" charset="0"/>
              </a:rPr>
              <a:t>",1000,30);</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cashier.add</a:t>
            </a:r>
            <a:r>
              <a:rPr lang="en-US" altLang="ko-KR" sz="1600" dirty="0">
                <a:solidFill>
                  <a:schemeClr val="tx2">
                    <a:lumMod val="65000"/>
                    <a:lumOff val="35000"/>
                  </a:schemeClr>
                </a:solidFill>
                <a:latin typeface="맑은 고딕" charset="0"/>
                <a:ea typeface="맑은 고딕" charset="0"/>
              </a:rPr>
              <a:t>("</a:t>
            </a:r>
            <a:r>
              <a:rPr lang="ko-KR" altLang="en-US" sz="1600" dirty="0">
                <a:solidFill>
                  <a:schemeClr val="tx2">
                    <a:lumMod val="65000"/>
                    <a:lumOff val="35000"/>
                  </a:schemeClr>
                </a:solidFill>
                <a:latin typeface="맑은 고딕" charset="0"/>
                <a:ea typeface="맑은 고딕" charset="0"/>
              </a:rPr>
              <a:t>김우진</a:t>
            </a:r>
            <a:r>
              <a:rPr lang="en-US" altLang="ko-KR" sz="1600" dirty="0">
                <a:solidFill>
                  <a:schemeClr val="tx2">
                    <a:lumMod val="65000"/>
                    <a:lumOff val="35000"/>
                  </a:schemeClr>
                </a:solidFill>
                <a:latin typeface="맑은 고딕" charset="0"/>
                <a:ea typeface="맑은 고딕" charset="0"/>
              </a:rPr>
              <a:t>","on_11","1111");</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cashier.add</a:t>
            </a:r>
            <a:r>
              <a:rPr lang="en-US" altLang="ko-KR" sz="1600" dirty="0">
                <a:solidFill>
                  <a:schemeClr val="tx2">
                    <a:lumMod val="65000"/>
                    <a:lumOff val="35000"/>
                  </a:schemeClr>
                </a:solidFill>
                <a:latin typeface="맑은 고딕" charset="0"/>
                <a:ea typeface="맑은 고딕" charset="0"/>
              </a:rPr>
              <a:t>("</a:t>
            </a:r>
            <a:r>
              <a:rPr lang="ko-KR" altLang="en-US" sz="1600" dirty="0" err="1">
                <a:solidFill>
                  <a:schemeClr val="tx2">
                    <a:lumMod val="65000"/>
                    <a:lumOff val="35000"/>
                  </a:schemeClr>
                </a:solidFill>
                <a:latin typeface="맑은 고딕" charset="0"/>
                <a:ea typeface="맑은 고딕" charset="0"/>
              </a:rPr>
              <a:t>김해빈</a:t>
            </a:r>
            <a:r>
              <a:rPr lang="en-US" altLang="ko-KR" sz="1600" dirty="0">
                <a:solidFill>
                  <a:schemeClr val="tx2">
                    <a:lumMod val="65000"/>
                    <a:lumOff val="35000"/>
                  </a:schemeClr>
                </a:solidFill>
                <a:latin typeface="맑은 고딕" charset="0"/>
                <a:ea typeface="맑은 고딕" charset="0"/>
              </a:rPr>
              <a:t>","goqls2002","1234");	</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RegisterList</a:t>
            </a:r>
            <a:r>
              <a:rPr lang="en-US" altLang="ko-KR" sz="1600" dirty="0">
                <a:solidFill>
                  <a:schemeClr val="tx2">
                    <a:lumMod val="65000"/>
                    <a:lumOff val="35000"/>
                  </a:schemeClr>
                </a:solidFill>
                <a:latin typeface="맑은 고딕" charset="0"/>
                <a:ea typeface="맑은 고딕" charset="0"/>
              </a:rPr>
              <a:t> tmp_reg1 = new </a:t>
            </a:r>
            <a:r>
              <a:rPr lang="en-US" altLang="ko-KR" sz="1600" dirty="0" err="1">
                <a:solidFill>
                  <a:schemeClr val="tx2">
                    <a:lumMod val="65000"/>
                    <a:lumOff val="35000"/>
                  </a:schemeClr>
                </a:solidFill>
                <a:latin typeface="맑은 고딕" charset="0"/>
                <a:ea typeface="맑은 고딕" charset="0"/>
              </a:rPr>
              <a:t>RegisterList</a:t>
            </a:r>
            <a:r>
              <a:rPr lang="en-US" altLang="ko-KR" sz="16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tmp_reg1.enterReg("</a:t>
            </a:r>
            <a:r>
              <a:rPr lang="ko-KR" altLang="en-US" sz="1600" dirty="0">
                <a:solidFill>
                  <a:schemeClr val="tx2">
                    <a:lumMod val="65000"/>
                    <a:lumOff val="35000"/>
                  </a:schemeClr>
                </a:solidFill>
                <a:latin typeface="맑은 고딕" charset="0"/>
                <a:ea typeface="맑은 고딕" charset="0"/>
              </a:rPr>
              <a:t>빵</a:t>
            </a:r>
            <a:r>
              <a:rPr lang="en-US" altLang="ko-KR" sz="1600" dirty="0">
                <a:solidFill>
                  <a:schemeClr val="tx2">
                    <a:lumMod val="65000"/>
                    <a:lumOff val="35000"/>
                  </a:schemeClr>
                </a:solidFill>
                <a:latin typeface="맑은 고딕" charset="0"/>
                <a:ea typeface="맑은 고딕" charset="0"/>
              </a:rPr>
              <a:t>", 5);</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int</a:t>
            </a:r>
            <a:r>
              <a:rPr lang="en-US" altLang="ko-KR" sz="1600" dirty="0">
                <a:solidFill>
                  <a:schemeClr val="tx2">
                    <a:lumMod val="65000"/>
                    <a:lumOff val="35000"/>
                  </a:schemeClr>
                </a:solidFill>
                <a:latin typeface="맑은 고딕" charset="0"/>
                <a:ea typeface="맑은 고딕" charset="0"/>
              </a:rPr>
              <a:t> tmp_price1[] = new </a:t>
            </a:r>
            <a:r>
              <a:rPr lang="en-US" altLang="ko-KR" sz="1600" dirty="0" err="1">
                <a:solidFill>
                  <a:schemeClr val="tx2">
                    <a:lumMod val="65000"/>
                    <a:lumOff val="35000"/>
                  </a:schemeClr>
                </a:solidFill>
                <a:latin typeface="맑은 고딕" charset="0"/>
                <a:ea typeface="맑은 고딕" charset="0"/>
              </a:rPr>
              <a:t>int</a:t>
            </a:r>
            <a:r>
              <a:rPr lang="en-US" altLang="ko-KR" sz="1600" dirty="0">
                <a:solidFill>
                  <a:schemeClr val="tx2">
                    <a:lumMod val="65000"/>
                    <a:lumOff val="35000"/>
                  </a:schemeClr>
                </a:solidFill>
                <a:latin typeface="맑은 고딕" charset="0"/>
                <a:ea typeface="맑은 고딕" charset="0"/>
              </a:rPr>
              <a:t>[1];</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tmp_price1[0] = 5000;		</a:t>
            </a:r>
          </a:p>
          <a:p>
            <a:pPr marL="0" indent="0" defTabSz="450000">
              <a:lnSpc>
                <a:spcPct val="7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receipt.add</a:t>
            </a:r>
            <a:r>
              <a:rPr lang="en-US" altLang="ko-KR" sz="1600" dirty="0">
                <a:solidFill>
                  <a:schemeClr val="tx2">
                    <a:lumMod val="65000"/>
                    <a:lumOff val="35000"/>
                  </a:schemeClr>
                </a:solidFill>
                <a:latin typeface="맑은 고딕" charset="0"/>
                <a:ea typeface="맑은 고딕" charset="0"/>
              </a:rPr>
              <a:t>(1, tmp_reg1, tmp_price1, 5000, 10000, (10000-5000), "</a:t>
            </a:r>
            <a:r>
              <a:rPr lang="ko-KR" altLang="en-US" sz="1600" dirty="0">
                <a:solidFill>
                  <a:schemeClr val="tx2">
                    <a:lumMod val="65000"/>
                    <a:lumOff val="35000"/>
                  </a:schemeClr>
                </a:solidFill>
                <a:latin typeface="맑은 고딕" charset="0"/>
                <a:ea typeface="맑은 고딕" charset="0"/>
              </a:rPr>
              <a:t>현금</a:t>
            </a:r>
            <a:r>
              <a:rPr lang="en-US" altLang="ko-KR" sz="16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69554810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RegisterList</a:t>
            </a:r>
            <a:r>
              <a:rPr lang="en-US" altLang="ko-KR" sz="1600" dirty="0">
                <a:solidFill>
                  <a:schemeClr val="tx2">
                    <a:lumMod val="65000"/>
                    <a:lumOff val="35000"/>
                  </a:schemeClr>
                </a:solidFill>
                <a:latin typeface="맑은 고딕" charset="0"/>
                <a:ea typeface="맑은 고딕" charset="0"/>
              </a:rPr>
              <a:t> tmp_reg2 = new </a:t>
            </a:r>
            <a:r>
              <a:rPr lang="en-US" altLang="ko-KR" sz="1600" dirty="0" err="1">
                <a:solidFill>
                  <a:schemeClr val="tx2">
                    <a:lumMod val="65000"/>
                    <a:lumOff val="35000"/>
                  </a:schemeClr>
                </a:solidFill>
                <a:latin typeface="맑은 고딕" charset="0"/>
                <a:ea typeface="맑은 고딕" charset="0"/>
              </a:rPr>
              <a:t>RegisterList</a:t>
            </a:r>
            <a:r>
              <a:rPr lang="en-US" altLang="ko-KR" sz="16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tmp_reg2.enterReg("</a:t>
            </a:r>
            <a:r>
              <a:rPr lang="ko-KR" altLang="en-US" sz="1600" dirty="0">
                <a:solidFill>
                  <a:schemeClr val="tx2">
                    <a:lumMod val="65000"/>
                    <a:lumOff val="35000"/>
                  </a:schemeClr>
                </a:solidFill>
                <a:latin typeface="맑은 고딕" charset="0"/>
                <a:ea typeface="맑은 고딕" charset="0"/>
              </a:rPr>
              <a:t>라면</a:t>
            </a:r>
            <a:r>
              <a:rPr lang="en-US" altLang="ko-KR" sz="1600" dirty="0">
                <a:solidFill>
                  <a:schemeClr val="tx2">
                    <a:lumMod val="65000"/>
                    <a:lumOff val="35000"/>
                  </a:schemeClr>
                </a:solidFill>
                <a:latin typeface="맑은 고딕" charset="0"/>
                <a:ea typeface="맑은 고딕" charset="0"/>
              </a:rPr>
              <a:t>", 3);</a:t>
            </a:r>
          </a:p>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tmp_reg2.enterReg("</a:t>
            </a:r>
            <a:r>
              <a:rPr lang="ko-KR" altLang="en-US" sz="1600" dirty="0">
                <a:solidFill>
                  <a:schemeClr val="tx2">
                    <a:lumMod val="65000"/>
                    <a:lumOff val="35000"/>
                  </a:schemeClr>
                </a:solidFill>
                <a:latin typeface="맑은 고딕" charset="0"/>
                <a:ea typeface="맑은 고딕" charset="0"/>
              </a:rPr>
              <a:t>과자</a:t>
            </a:r>
            <a:r>
              <a:rPr lang="en-US" altLang="ko-KR" sz="1600" dirty="0">
                <a:solidFill>
                  <a:schemeClr val="tx2">
                    <a:lumMod val="65000"/>
                    <a:lumOff val="35000"/>
                  </a:schemeClr>
                </a:solidFill>
                <a:latin typeface="맑은 고딕" charset="0"/>
                <a:ea typeface="맑은 고딕" charset="0"/>
              </a:rPr>
              <a:t>", 2);</a:t>
            </a:r>
          </a:p>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int</a:t>
            </a:r>
            <a:r>
              <a:rPr lang="en-US" altLang="ko-KR" sz="1600" dirty="0">
                <a:solidFill>
                  <a:schemeClr val="tx2">
                    <a:lumMod val="65000"/>
                    <a:lumOff val="35000"/>
                  </a:schemeClr>
                </a:solidFill>
                <a:latin typeface="맑은 고딕" charset="0"/>
                <a:ea typeface="맑은 고딕" charset="0"/>
              </a:rPr>
              <a:t> tmp_price2[] = new </a:t>
            </a:r>
            <a:r>
              <a:rPr lang="en-US" altLang="ko-KR" sz="1600" dirty="0" err="1">
                <a:solidFill>
                  <a:schemeClr val="tx2">
                    <a:lumMod val="65000"/>
                    <a:lumOff val="35000"/>
                  </a:schemeClr>
                </a:solidFill>
                <a:latin typeface="맑은 고딕" charset="0"/>
                <a:ea typeface="맑은 고딕" charset="0"/>
              </a:rPr>
              <a:t>int</a:t>
            </a:r>
            <a:r>
              <a:rPr lang="en-US" altLang="ko-KR" sz="1600" dirty="0">
                <a:solidFill>
                  <a:schemeClr val="tx2">
                    <a:lumMod val="65000"/>
                    <a:lumOff val="35000"/>
                  </a:schemeClr>
                </a:solidFill>
                <a:latin typeface="맑은 고딕" charset="0"/>
                <a:ea typeface="맑은 고딕" charset="0"/>
              </a:rPr>
              <a:t>[2];</a:t>
            </a:r>
          </a:p>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tmp_price2[0] = 4500;</a:t>
            </a:r>
          </a:p>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tmp_price2[1] = 2000;</a:t>
            </a:r>
          </a:p>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receipt.add</a:t>
            </a:r>
            <a:r>
              <a:rPr lang="en-US" altLang="ko-KR" sz="1600" dirty="0">
                <a:solidFill>
                  <a:schemeClr val="tx2">
                    <a:lumMod val="65000"/>
                    <a:lumOff val="35000"/>
                  </a:schemeClr>
                </a:solidFill>
                <a:latin typeface="맑은 고딕" charset="0"/>
                <a:ea typeface="맑은 고딕" charset="0"/>
              </a:rPr>
              <a:t>(2, tmp_reg2, tmp_price2, 6500, 6500, 4500, "</a:t>
            </a:r>
            <a:r>
              <a:rPr lang="ko-KR" altLang="en-US" sz="1600" dirty="0">
                <a:solidFill>
                  <a:schemeClr val="tx2">
                    <a:lumMod val="65000"/>
                    <a:lumOff val="35000"/>
                  </a:schemeClr>
                </a:solidFill>
                <a:latin typeface="맑은 고딕" charset="0"/>
                <a:ea typeface="맑은 고딕" charset="0"/>
              </a:rPr>
              <a:t>카드</a:t>
            </a:r>
            <a:r>
              <a:rPr lang="en-US" altLang="ko-KR" sz="1600" dirty="0">
                <a:solidFill>
                  <a:schemeClr val="tx2">
                    <a:lumMod val="65000"/>
                    <a:lumOff val="35000"/>
                  </a:schemeClr>
                </a:solidFill>
                <a:latin typeface="맑은 고딕" charset="0"/>
                <a:ea typeface="맑은 고딕" charset="0"/>
              </a:rPr>
              <a:t>", "BC");</a:t>
            </a:r>
          </a:p>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a:t>
            </a:r>
            <a:r>
              <a:rPr lang="en-US" altLang="ko-KR" sz="1600" dirty="0" err="1">
                <a:solidFill>
                  <a:schemeClr val="tx2">
                    <a:lumMod val="65000"/>
                    <a:lumOff val="35000"/>
                  </a:schemeClr>
                </a:solidFill>
                <a:latin typeface="맑은 고딕" charset="0"/>
                <a:ea typeface="맑은 고딕" charset="0"/>
              </a:rPr>
              <a:t>num</a:t>
            </a:r>
            <a:r>
              <a:rPr lang="en-US" altLang="ko-KR" sz="1600" dirty="0">
                <a:solidFill>
                  <a:schemeClr val="tx2">
                    <a:lumMod val="65000"/>
                    <a:lumOff val="35000"/>
                  </a:schemeClr>
                </a:solidFill>
                <a:latin typeface="맑은 고딕" charset="0"/>
                <a:ea typeface="맑은 고딕" charset="0"/>
              </a:rPr>
              <a:t>=2;</a:t>
            </a:r>
          </a:p>
          <a:p>
            <a:pPr marL="0" indent="0" defTabSz="450000">
              <a:lnSpc>
                <a:spcPct val="50000"/>
              </a:lnSpc>
              <a:spcBef>
                <a:spcPts val="1400"/>
              </a:spcBef>
              <a:buNone/>
            </a:pPr>
            <a:r>
              <a:rPr lang="en-US" altLang="ko-KR" sz="16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41548409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saveDataBase</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데이터 저장 완료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login(){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id;</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pw;</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while(true)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로그인할 </a:t>
            </a:r>
            <a:r>
              <a:rPr lang="en-US" altLang="ko-KR" sz="1400" dirty="0">
                <a:solidFill>
                  <a:schemeClr val="tx2">
                    <a:lumMod val="65000"/>
                    <a:lumOff val="35000"/>
                  </a:schemeClr>
                </a:solidFill>
                <a:latin typeface="맑은 고딕" charset="0"/>
                <a:ea typeface="맑은 고딕" charset="0"/>
              </a:rPr>
              <a:t>ID :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id = </a:t>
            </a:r>
            <a:r>
              <a:rPr lang="en-US" altLang="ko-KR" sz="1400" dirty="0" err="1">
                <a:solidFill>
                  <a:schemeClr val="tx2">
                    <a:lumMod val="65000"/>
                    <a:lumOff val="35000"/>
                  </a:schemeClr>
                </a:solidFill>
                <a:latin typeface="맑은 고딕" charset="0"/>
                <a:ea typeface="맑은 고딕" charset="0"/>
              </a:rPr>
              <a:t>scanner.next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비밀번호 </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pw = </a:t>
            </a:r>
            <a:r>
              <a:rPr lang="en-US" altLang="ko-KR" sz="1400" dirty="0" err="1">
                <a:solidFill>
                  <a:schemeClr val="tx2">
                    <a:lumMod val="65000"/>
                    <a:lumOff val="35000"/>
                  </a:schemeClr>
                </a:solidFill>
                <a:latin typeface="맑은 고딕" charset="0"/>
                <a:ea typeface="맑은 고딕" charset="0"/>
              </a:rPr>
              <a:t>scanner.next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id.equals</a:t>
            </a:r>
            <a:r>
              <a:rPr lang="en-US" altLang="ko-KR" sz="1400" dirty="0">
                <a:solidFill>
                  <a:schemeClr val="tx2">
                    <a:lumMod val="65000"/>
                    <a:lumOff val="35000"/>
                  </a:schemeClr>
                </a:solidFill>
                <a:latin typeface="맑은 고딕" charset="0"/>
                <a:ea typeface="맑은 고딕" charset="0"/>
              </a:rPr>
              <a:t>("admin") &amp;&amp; </a:t>
            </a:r>
            <a:r>
              <a:rPr lang="en-US" altLang="ko-KR" sz="1400" dirty="0" err="1">
                <a:solidFill>
                  <a:schemeClr val="tx2">
                    <a:lumMod val="65000"/>
                    <a:lumOff val="35000"/>
                  </a:schemeClr>
                </a:solidFill>
                <a:latin typeface="맑은 고딕" charset="0"/>
                <a:ea typeface="맑은 고딕" charset="0"/>
              </a:rPr>
              <a:t>pw.equals</a:t>
            </a:r>
            <a:r>
              <a:rPr lang="en-US" altLang="ko-KR" sz="1400" dirty="0">
                <a:solidFill>
                  <a:schemeClr val="tx2">
                    <a:lumMod val="65000"/>
                    <a:lumOff val="35000"/>
                  </a:schemeClr>
                </a:solidFill>
                <a:latin typeface="맑은 고딕" charset="0"/>
                <a:ea typeface="맑은 고딕" charset="0"/>
              </a:rPr>
              <a:t>("0000"))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로그인 성공</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관리자모드</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mode = ADMIN;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46730515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else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cashier.list.length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cashier.list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break;</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id.equals</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cashier.list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 &amp;&amp; </a:t>
            </a:r>
            <a:r>
              <a:rPr lang="en-US" altLang="ko-KR" sz="1400" dirty="0" err="1">
                <a:solidFill>
                  <a:schemeClr val="tx2">
                    <a:lumMod val="65000"/>
                    <a:lumOff val="35000"/>
                  </a:schemeClr>
                </a:solidFill>
                <a:latin typeface="맑은 고딕" charset="0"/>
                <a:ea typeface="맑은 고딕" charset="0"/>
              </a:rPr>
              <a:t>pw.equals</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cashier.list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].pw))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로그인 성공</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mode = CASHIER;</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로그인 실패</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325437588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85000" lnSpcReduction="20000"/>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enterGoods</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name;</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flag = 0;</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o;</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while(true)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while(true)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물건의 이름 </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name = </a:t>
            </a:r>
            <a:r>
              <a:rPr lang="en-US" altLang="ko-KR" sz="1400" dirty="0" err="1">
                <a:solidFill>
                  <a:schemeClr val="tx2">
                    <a:lumMod val="65000"/>
                    <a:lumOff val="35000"/>
                  </a:schemeClr>
                </a:solidFill>
                <a:latin typeface="맑은 고딕" charset="0"/>
                <a:ea typeface="맑은 고딕" charset="0"/>
              </a:rPr>
              <a:t>scanner.next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goods.list.length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break;</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name.equals</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].name))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flag = 1;</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400" dirty="0">
                <a:solidFill>
                  <a:schemeClr val="tx2">
                    <a:lumMod val="65000"/>
                    <a:lumOff val="35000"/>
                  </a:schemeClr>
                </a:solidFill>
                <a:latin typeface="맑은 고딕" charset="0"/>
                <a:ea typeface="맑은 고딕" charset="0"/>
              </a:rPr>
              <a:t>				if(flag==1)	{</a:t>
            </a:r>
          </a:p>
          <a:p>
            <a:pPr marL="0" indent="0" defTabSz="450000">
              <a:lnSpc>
                <a:spcPct val="70000"/>
              </a:lnSpc>
              <a:spcBef>
                <a:spcPts val="1400"/>
              </a:spcBef>
              <a:buNone/>
            </a:pPr>
            <a:r>
              <a:rPr lang="en-US" altLang="ko-KR" sz="1400" dirty="0">
                <a:solidFill>
                  <a:schemeClr val="tx2">
                    <a:lumMod val="65000"/>
                    <a:lumOff val="35000"/>
                  </a:schemeClr>
                </a:solidFill>
                <a:latin typeface="맑은 고딕" charset="0"/>
                <a:ea typeface="맑은 고딕" charset="0"/>
              </a:rPr>
              <a:t>					flag = 0;</a:t>
            </a:r>
          </a:p>
          <a:p>
            <a:pPr marL="0" indent="0" defTabSz="450000">
              <a:lnSpc>
                <a:spcPct val="70000"/>
              </a:lnSpc>
              <a:spcBef>
                <a:spcPts val="1400"/>
              </a:spcBef>
              <a:buNone/>
            </a:pPr>
            <a:r>
              <a:rPr lang="en-US" altLang="ko-KR" sz="1400" dirty="0">
                <a:solidFill>
                  <a:schemeClr val="tx2">
                    <a:lumMod val="65000"/>
                    <a:lumOff val="35000"/>
                  </a:schemeClr>
                </a:solidFill>
                <a:latin typeface="맑은 고딕" charset="0"/>
                <a:ea typeface="맑은 고딕" charset="0"/>
              </a:rPr>
              <a:t>					break;				</a:t>
            </a:r>
          </a:p>
          <a:p>
            <a:pPr marL="0" indent="0" defTabSz="450000">
              <a:lnSpc>
                <a:spcPct val="7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1234114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비전</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4" name="Rectangle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사용자 환경 …</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제품 개요</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제품의 전망</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err="1">
                <a:solidFill>
                  <a:schemeClr val="tx2">
                    <a:lumMod val="65000"/>
                    <a:lumOff val="35000"/>
                  </a:schemeClr>
                </a:solidFill>
                <a:latin typeface="맑은 고딕" charset="0"/>
                <a:ea typeface="맑은 고딕" charset="0"/>
              </a:rPr>
              <a:t>NextGen</a:t>
            </a:r>
            <a:r>
              <a:rPr lang="en-US" altLang="ko-KR" sz="1600" b="0" cap="none" dirty="0">
                <a:solidFill>
                  <a:schemeClr val="tx2">
                    <a:lumMod val="65000"/>
                    <a:lumOff val="35000"/>
                  </a:schemeClr>
                </a:solidFill>
                <a:latin typeface="맑은 고딕" charset="0"/>
                <a:ea typeface="맑은 고딕" charset="0"/>
              </a:rPr>
              <a:t> POS는 </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주로 상점 내에 설치될 것이다. 만약 이동 터미널을 사용한다면, 상점 안이든 또는 외부 근처이든 상점의 네트워크 근처에 있을 것이다. 그림 비전-1에서처럼, POS 시스템은 사용자에게 서비스를 제공하고, 다른 시스템과 연동할 것이다.</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그림 비전-1 NextGen POS 시스템 컨텍스트 다이어그램</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grpSp>
        <p:nvGrpSpPr>
          <p:cNvPr id="3" name="Group 4"/>
          <p:cNvGrpSpPr>
            <a:grpSpLocks/>
          </p:cNvGrpSpPr>
          <p:nvPr/>
        </p:nvGrpSpPr>
        <p:grpSpPr bwMode="auto">
          <a:xfrm>
            <a:off x="2250440" y="2390140"/>
            <a:ext cx="1327150" cy="1732915"/>
            <a:chOff x="2250440" y="2390140"/>
            <a:chExt cx="1327150" cy="1732915"/>
          </a:xfrm>
        </p:grpSpPr>
        <p:grpSp>
          <p:nvGrpSpPr>
            <p:cNvPr id="5" name="Group 5"/>
            <p:cNvGrpSpPr>
              <a:grpSpLocks/>
            </p:cNvGrpSpPr>
            <p:nvPr/>
          </p:nvGrpSpPr>
          <p:grpSpPr bwMode="auto">
            <a:xfrm>
              <a:off x="3012440" y="2390140"/>
              <a:ext cx="565150" cy="725805"/>
              <a:chOff x="3012440" y="2390140"/>
              <a:chExt cx="565150" cy="725805"/>
            </a:xfrm>
          </p:grpSpPr>
          <p:grpSp>
            <p:nvGrpSpPr>
              <p:cNvPr id="23" name="Group 6"/>
              <p:cNvGrpSpPr>
                <a:grpSpLocks/>
              </p:cNvGrpSpPr>
              <p:nvPr/>
            </p:nvGrpSpPr>
            <p:grpSpPr bwMode="auto">
              <a:xfrm>
                <a:off x="3401695" y="2390140"/>
                <a:ext cx="228600" cy="473075"/>
                <a:chOff x="3401695" y="2390140"/>
                <a:chExt cx="228600" cy="473075"/>
              </a:xfrm>
            </p:grpSpPr>
            <p:sp>
              <p:nvSpPr>
                <p:cNvPr id="25" name="Oval 7"/>
                <p:cNvSpPr>
                  <a:spLocks noChangeArrowheads="1"/>
                </p:cNvSpPr>
                <p:nvPr/>
              </p:nvSpPr>
              <p:spPr bwMode="auto">
                <a:xfrm>
                  <a:off x="3569970" y="2390140"/>
                  <a:ext cx="130810" cy="135255"/>
                </a:xfrm>
                <a:prstGeom prst="ellipse">
                  <a:avLst/>
                </a:prstGeom>
                <a:noFill/>
                <a:ln w="9525">
                  <a:solidFill>
                    <a:srgbClr val="41280D"/>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26" name="Line 8"/>
                <p:cNvSpPr>
                  <a:spLocks noChangeShapeType="1"/>
                </p:cNvSpPr>
                <p:nvPr/>
              </p:nvSpPr>
              <p:spPr bwMode="auto">
                <a:xfrm>
                  <a:off x="3581400" y="2426335"/>
                  <a:ext cx="0" cy="202565"/>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27" name="Line 9"/>
                <p:cNvSpPr>
                  <a:spLocks noChangeShapeType="1"/>
                </p:cNvSpPr>
                <p:nvPr/>
              </p:nvSpPr>
              <p:spPr bwMode="auto">
                <a:xfrm flipH="1">
                  <a:off x="3564255" y="2482215"/>
                  <a:ext cx="97790" cy="135255"/>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28" name="Line 10"/>
                <p:cNvSpPr>
                  <a:spLocks noChangeShapeType="1"/>
                </p:cNvSpPr>
                <p:nvPr/>
              </p:nvSpPr>
              <p:spPr bwMode="auto">
                <a:xfrm>
                  <a:off x="3581400" y="2482215"/>
                  <a:ext cx="97790" cy="135255"/>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29" name="Line 11"/>
                <p:cNvSpPr>
                  <a:spLocks noChangeShapeType="1"/>
                </p:cNvSpPr>
                <p:nvPr/>
              </p:nvSpPr>
              <p:spPr bwMode="auto">
                <a:xfrm>
                  <a:off x="3559175" y="2444750"/>
                  <a:ext cx="228600" cy="0"/>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grpSp>
          <p:sp>
            <p:nvSpPr>
              <p:cNvPr id="24" name="Text Box 12"/>
              <p:cNvSpPr txBox="1">
                <a:spLocks noChangeArrowheads="1"/>
              </p:cNvSpPr>
              <p:nvPr/>
            </p:nvSpPr>
            <p:spPr bwMode="auto">
              <a:xfrm>
                <a:off x="3336925" y="2587625"/>
                <a:ext cx="563880" cy="253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marL="0" marR="0" lvl="0" indent="0" algn="ctr" defTabSz="914400" eaLnBrk="1" fontAlgn="base" latinLnBrk="1" hangingPunct="1">
                  <a:lnSpc>
                    <a:spcPct val="100000"/>
                  </a:lnSpc>
                  <a:spcBef>
                    <a:spcPct val="0"/>
                  </a:spcBef>
                  <a:spcAft>
                    <a:spcPct val="0"/>
                  </a:spcAft>
                  <a:buClrTx/>
                  <a:buSzTx/>
                  <a:buFontTx/>
                  <a:buNone/>
                  <a:tabLst/>
                  <a:defRPr/>
                </a:pPr>
                <a:r>
                  <a:rPr kumimoji="1" lang="ko-KR" altLang="en-US" sz="1000" b="0" i="0" u="none" strike="noStrike" kern="0" cap="none" spc="0" normalizeH="0" baseline="0" noProof="0">
                    <a:ln>
                      <a:noFill/>
                    </a:ln>
                    <a:solidFill>
                      <a:srgbClr val="41280D"/>
                    </a:solidFill>
                    <a:effectLst/>
                    <a:uLnTx/>
                    <a:uFillTx/>
                    <a:latin typeface="굴림" panose="020B0600000101010101" pitchFamily="50" charset="-127"/>
                    <a:ea typeface="굴림" panose="020B0600000101010101" pitchFamily="50" charset="-127"/>
                  </a:rPr>
                  <a:t>출납원</a:t>
                </a:r>
              </a:p>
            </p:txBody>
          </p:sp>
        </p:grpSp>
        <p:grpSp>
          <p:nvGrpSpPr>
            <p:cNvPr id="6" name="Group 13"/>
            <p:cNvGrpSpPr>
              <a:grpSpLocks/>
            </p:cNvGrpSpPr>
            <p:nvPr/>
          </p:nvGrpSpPr>
          <p:grpSpPr bwMode="auto">
            <a:xfrm>
              <a:off x="3012440" y="3239770"/>
              <a:ext cx="565150" cy="883285"/>
              <a:chOff x="3012440" y="3239770"/>
              <a:chExt cx="565150" cy="883285"/>
            </a:xfrm>
          </p:grpSpPr>
          <p:grpSp>
            <p:nvGrpSpPr>
              <p:cNvPr id="16" name="Group 14"/>
              <p:cNvGrpSpPr>
                <a:grpSpLocks/>
              </p:cNvGrpSpPr>
              <p:nvPr/>
            </p:nvGrpSpPr>
            <p:grpSpPr bwMode="auto">
              <a:xfrm>
                <a:off x="3401695" y="3672840"/>
                <a:ext cx="228600" cy="473075"/>
                <a:chOff x="3401695" y="3672840"/>
                <a:chExt cx="228600" cy="473075"/>
              </a:xfrm>
            </p:grpSpPr>
            <p:sp>
              <p:nvSpPr>
                <p:cNvPr id="18" name="Oval 15"/>
                <p:cNvSpPr>
                  <a:spLocks noChangeArrowheads="1"/>
                </p:cNvSpPr>
                <p:nvPr/>
              </p:nvSpPr>
              <p:spPr bwMode="auto">
                <a:xfrm>
                  <a:off x="3569970" y="3904615"/>
                  <a:ext cx="130810" cy="135255"/>
                </a:xfrm>
                <a:prstGeom prst="ellipse">
                  <a:avLst/>
                </a:prstGeom>
                <a:noFill/>
                <a:ln w="9525">
                  <a:solidFill>
                    <a:srgbClr val="41280D"/>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19" name="Line 16"/>
                <p:cNvSpPr>
                  <a:spLocks noChangeShapeType="1"/>
                </p:cNvSpPr>
                <p:nvPr/>
              </p:nvSpPr>
              <p:spPr bwMode="auto">
                <a:xfrm>
                  <a:off x="3581400" y="3941445"/>
                  <a:ext cx="0" cy="202565"/>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20" name="Line 17"/>
                <p:cNvSpPr>
                  <a:spLocks noChangeShapeType="1"/>
                </p:cNvSpPr>
                <p:nvPr/>
              </p:nvSpPr>
              <p:spPr bwMode="auto">
                <a:xfrm flipH="1">
                  <a:off x="3564255" y="3996690"/>
                  <a:ext cx="97790" cy="135255"/>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21" name="Line 18"/>
                <p:cNvSpPr>
                  <a:spLocks noChangeShapeType="1"/>
                </p:cNvSpPr>
                <p:nvPr/>
              </p:nvSpPr>
              <p:spPr bwMode="auto">
                <a:xfrm>
                  <a:off x="3581400" y="3996690"/>
                  <a:ext cx="97790" cy="135255"/>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22" name="Line 19"/>
                <p:cNvSpPr>
                  <a:spLocks noChangeShapeType="1"/>
                </p:cNvSpPr>
                <p:nvPr/>
              </p:nvSpPr>
              <p:spPr bwMode="auto">
                <a:xfrm>
                  <a:off x="3559175" y="3959860"/>
                  <a:ext cx="228600" cy="0"/>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grpSp>
          <p:sp>
            <p:nvSpPr>
              <p:cNvPr id="17" name="Text Box 20"/>
              <p:cNvSpPr txBox="1">
                <a:spLocks noChangeArrowheads="1"/>
              </p:cNvSpPr>
              <p:nvPr/>
            </p:nvSpPr>
            <p:spPr bwMode="auto">
              <a:xfrm>
                <a:off x="3336925" y="3913505"/>
                <a:ext cx="563880" cy="412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marL="0" marR="0" lvl="0" indent="0" algn="ctr" defTabSz="914400" eaLnBrk="1" fontAlgn="base" latinLnBrk="1" hangingPunct="1">
                  <a:lnSpc>
                    <a:spcPct val="100000"/>
                  </a:lnSpc>
                  <a:spcBef>
                    <a:spcPct val="0"/>
                  </a:spcBef>
                  <a:spcAft>
                    <a:spcPct val="0"/>
                  </a:spcAft>
                  <a:buClrTx/>
                  <a:buSzTx/>
                  <a:buFontTx/>
                  <a:buNone/>
                  <a:tabLst/>
                  <a:defRPr/>
                </a:pPr>
                <a:r>
                  <a:rPr kumimoji="1" lang="ko-KR" altLang="en-US" sz="1000" b="0" i="0" u="none" strike="noStrike" kern="0" cap="none" spc="0" normalizeH="0" baseline="0" noProof="0">
                    <a:ln>
                      <a:noFill/>
                    </a:ln>
                    <a:solidFill>
                      <a:srgbClr val="41280D"/>
                    </a:solidFill>
                    <a:effectLst/>
                    <a:uLnTx/>
                    <a:uFillTx/>
                    <a:latin typeface="굴림" panose="020B0600000101010101" pitchFamily="50" charset="-127"/>
                    <a:ea typeface="굴림" panose="020B0600000101010101" pitchFamily="50" charset="-127"/>
                  </a:rPr>
                  <a:t>점포</a:t>
                </a:r>
              </a:p>
              <a:p>
                <a:pPr marL="0" marR="0" lvl="0" indent="0" algn="ctr" defTabSz="914400" eaLnBrk="1" fontAlgn="base" latinLnBrk="1" hangingPunct="1">
                  <a:lnSpc>
                    <a:spcPct val="100000"/>
                  </a:lnSpc>
                  <a:spcBef>
                    <a:spcPct val="0"/>
                  </a:spcBef>
                  <a:spcAft>
                    <a:spcPct val="0"/>
                  </a:spcAft>
                  <a:buClrTx/>
                  <a:buSzTx/>
                  <a:buFontTx/>
                  <a:buNone/>
                  <a:tabLst/>
                  <a:defRPr/>
                </a:pPr>
                <a:r>
                  <a:rPr kumimoji="1" lang="ko-KR" altLang="en-US" sz="1000" b="0" i="0" u="none" strike="noStrike" kern="0" cap="none" spc="0" normalizeH="0" baseline="0" noProof="0">
                    <a:ln>
                      <a:noFill/>
                    </a:ln>
                    <a:solidFill>
                      <a:srgbClr val="41280D"/>
                    </a:solidFill>
                    <a:effectLst/>
                    <a:uLnTx/>
                    <a:uFillTx/>
                    <a:latin typeface="굴림" panose="020B0600000101010101" pitchFamily="50" charset="-127"/>
                    <a:ea typeface="굴림" panose="020B0600000101010101" pitchFamily="50" charset="-127"/>
                  </a:rPr>
                  <a:t>관리자</a:t>
                </a:r>
              </a:p>
            </p:txBody>
          </p:sp>
        </p:grpSp>
        <p:grpSp>
          <p:nvGrpSpPr>
            <p:cNvPr id="7" name="Group 21"/>
            <p:cNvGrpSpPr>
              <a:grpSpLocks/>
            </p:cNvGrpSpPr>
            <p:nvPr/>
          </p:nvGrpSpPr>
          <p:grpSpPr bwMode="auto">
            <a:xfrm>
              <a:off x="2326640" y="3239770"/>
              <a:ext cx="565150" cy="883285"/>
              <a:chOff x="2326640" y="3239770"/>
              <a:chExt cx="565150" cy="883285"/>
            </a:xfrm>
          </p:grpSpPr>
          <p:grpSp>
            <p:nvGrpSpPr>
              <p:cNvPr id="9" name="Group 22"/>
              <p:cNvGrpSpPr>
                <a:grpSpLocks/>
              </p:cNvGrpSpPr>
              <p:nvPr/>
            </p:nvGrpSpPr>
            <p:grpSpPr bwMode="auto">
              <a:xfrm>
                <a:off x="2423795" y="3672840"/>
                <a:ext cx="228600" cy="473075"/>
                <a:chOff x="2423795" y="3672840"/>
                <a:chExt cx="228600" cy="473075"/>
              </a:xfrm>
            </p:grpSpPr>
            <p:sp>
              <p:nvSpPr>
                <p:cNvPr id="11" name="Oval 23"/>
                <p:cNvSpPr>
                  <a:spLocks noChangeArrowheads="1"/>
                </p:cNvSpPr>
                <p:nvPr/>
              </p:nvSpPr>
              <p:spPr bwMode="auto">
                <a:xfrm>
                  <a:off x="2473960" y="3904615"/>
                  <a:ext cx="130810" cy="135255"/>
                </a:xfrm>
                <a:prstGeom prst="ellipse">
                  <a:avLst/>
                </a:prstGeom>
                <a:noFill/>
                <a:ln w="9525">
                  <a:solidFill>
                    <a:srgbClr val="41280D"/>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12" name="Line 24"/>
                <p:cNvSpPr>
                  <a:spLocks noChangeShapeType="1"/>
                </p:cNvSpPr>
                <p:nvPr/>
              </p:nvSpPr>
              <p:spPr bwMode="auto">
                <a:xfrm>
                  <a:off x="2485390" y="3941445"/>
                  <a:ext cx="0" cy="202565"/>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13" name="Line 25"/>
                <p:cNvSpPr>
                  <a:spLocks noChangeShapeType="1"/>
                </p:cNvSpPr>
                <p:nvPr/>
              </p:nvSpPr>
              <p:spPr bwMode="auto">
                <a:xfrm flipH="1">
                  <a:off x="2468245" y="3996690"/>
                  <a:ext cx="97790" cy="135255"/>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14" name="Line 26"/>
                <p:cNvSpPr>
                  <a:spLocks noChangeShapeType="1"/>
                </p:cNvSpPr>
                <p:nvPr/>
              </p:nvSpPr>
              <p:spPr bwMode="auto">
                <a:xfrm>
                  <a:off x="2485390" y="3996690"/>
                  <a:ext cx="97790" cy="135255"/>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sp>
              <p:nvSpPr>
                <p:cNvPr id="15" name="Line 27"/>
                <p:cNvSpPr>
                  <a:spLocks noChangeShapeType="1"/>
                </p:cNvSpPr>
                <p:nvPr/>
              </p:nvSpPr>
              <p:spPr bwMode="auto">
                <a:xfrm>
                  <a:off x="2463165" y="3959860"/>
                  <a:ext cx="228600" cy="0"/>
                </a:xfrm>
                <a:prstGeom prst="line">
                  <a:avLst/>
                </a:prstGeom>
                <a:noFill/>
                <a:ln w="9525">
                  <a:solidFill>
                    <a:srgbClr val="41280D"/>
                  </a:solidFill>
                  <a:round/>
                  <a:headEnd/>
                  <a:tailEnd/>
                </a:ln>
                <a:extLst>
                  <a:ext uri="{909E8E84-426E-40DD-AFC4-6F175D3DCCD1}">
                    <a14:hiddenFill xmlns:a14="http://schemas.microsoft.com/office/drawing/2010/main">
                      <a:noFill/>
                    </a14:hiddenFill>
                  </a:ext>
                </a:extLst>
              </p:spPr>
              <p:txBody>
                <a:bodyPr/>
                <a:lstStyle/>
                <a:p>
                  <a:pPr marL="0" marR="0" lvl="0" indent="0" defTabSz="914400" eaLnBrk="1" fontAlgn="base" latinLnBrk="1" hangingPunct="1">
                    <a:lnSpc>
                      <a:spcPct val="50000"/>
                    </a:lnSpc>
                    <a:spcBef>
                      <a:spcPct val="50000"/>
                    </a:spcBef>
                    <a:spcAft>
                      <a:spcPct val="0"/>
                    </a:spcAft>
                    <a:buClrTx/>
                    <a:buSzTx/>
                    <a:buFontTx/>
                    <a:buNone/>
                    <a:tabLst/>
                    <a:defRPr/>
                  </a:pPr>
                  <a:endParaRPr kumimoji="1" lang="ko-KR" altLang="en-US" sz="900" b="0" i="0" u="none" strike="noStrike" kern="0" cap="none" spc="0" normalizeH="0" baseline="0" noProof="0">
                    <a:ln>
                      <a:noFill/>
                    </a:ln>
                    <a:solidFill>
                      <a:srgbClr val="41280D"/>
                    </a:solidFill>
                    <a:effectLst/>
                    <a:uLnTx/>
                    <a:uFillTx/>
                    <a:latin typeface="Times New Roman" panose="02020603050405020304" pitchFamily="18" charset="0"/>
                    <a:ea typeface="굴림" panose="020B0600000101010101" pitchFamily="50" charset="-127"/>
                  </a:endParaRPr>
                </a:p>
              </p:txBody>
            </p:sp>
          </p:grpSp>
          <p:sp>
            <p:nvSpPr>
              <p:cNvPr id="10" name="Text Box 28"/>
              <p:cNvSpPr txBox="1">
                <a:spLocks noChangeArrowheads="1"/>
              </p:cNvSpPr>
              <p:nvPr/>
            </p:nvSpPr>
            <p:spPr bwMode="auto">
              <a:xfrm>
                <a:off x="2359025" y="3913505"/>
                <a:ext cx="563880" cy="412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marL="0" marR="0" lvl="0" indent="0" algn="ctr" defTabSz="914400" eaLnBrk="1" fontAlgn="base" latinLnBrk="1" hangingPunct="1">
                  <a:lnSpc>
                    <a:spcPct val="100000"/>
                  </a:lnSpc>
                  <a:spcBef>
                    <a:spcPct val="0"/>
                  </a:spcBef>
                  <a:spcAft>
                    <a:spcPct val="0"/>
                  </a:spcAft>
                  <a:buClrTx/>
                  <a:buSzTx/>
                  <a:buFontTx/>
                  <a:buNone/>
                  <a:tabLst/>
                  <a:defRPr/>
                </a:pPr>
                <a:r>
                  <a:rPr kumimoji="1" lang="ko-KR" altLang="en-US" sz="1000" b="0" i="0" u="none" strike="noStrike" kern="0" cap="none" spc="0" normalizeH="0" baseline="0" noProof="0">
                    <a:ln>
                      <a:noFill/>
                    </a:ln>
                    <a:solidFill>
                      <a:srgbClr val="41280D"/>
                    </a:solidFill>
                    <a:effectLst/>
                    <a:uLnTx/>
                    <a:uFillTx/>
                    <a:latin typeface="굴림" panose="020B0600000101010101" pitchFamily="50" charset="-127"/>
                    <a:ea typeface="굴림" panose="020B0600000101010101" pitchFamily="50" charset="-127"/>
                  </a:rPr>
                  <a:t>시스템</a:t>
                </a:r>
              </a:p>
              <a:p>
                <a:pPr marL="0" marR="0" lvl="0" indent="0" algn="ctr" defTabSz="914400" eaLnBrk="1" fontAlgn="base" latinLnBrk="1" hangingPunct="1">
                  <a:lnSpc>
                    <a:spcPct val="100000"/>
                  </a:lnSpc>
                  <a:spcBef>
                    <a:spcPct val="0"/>
                  </a:spcBef>
                  <a:spcAft>
                    <a:spcPct val="0"/>
                  </a:spcAft>
                  <a:buClrTx/>
                  <a:buSzTx/>
                  <a:buFontTx/>
                  <a:buNone/>
                  <a:tabLst/>
                  <a:defRPr/>
                </a:pPr>
                <a:r>
                  <a:rPr kumimoji="1" lang="ko-KR" altLang="en-US" sz="1000" b="0" i="0" u="none" strike="noStrike" kern="0" cap="none" spc="0" normalizeH="0" baseline="0" noProof="0">
                    <a:ln>
                      <a:noFill/>
                    </a:ln>
                    <a:solidFill>
                      <a:srgbClr val="41280D"/>
                    </a:solidFill>
                    <a:effectLst/>
                    <a:uLnTx/>
                    <a:uFillTx/>
                    <a:latin typeface="굴림" panose="020B0600000101010101" pitchFamily="50" charset="-127"/>
                    <a:ea typeface="굴림" panose="020B0600000101010101" pitchFamily="50" charset="-127"/>
                  </a:rPr>
                  <a:t>관리자</a:t>
                </a:r>
              </a:p>
            </p:txBody>
          </p:sp>
        </p:grpSp>
        <p:sp>
          <p:nvSpPr>
            <p:cNvPr id="8" name="Rectangle 29"/>
            <p:cNvSpPr>
              <a:spLocks noChangeArrowheads="1"/>
            </p:cNvSpPr>
            <p:nvPr/>
          </p:nvSpPr>
          <p:spPr bwMode="auto">
            <a:xfrm>
              <a:off x="2250440" y="2390140"/>
              <a:ext cx="685800" cy="630555"/>
            </a:xfrm>
            <a:prstGeom prst="rect">
              <a:avLst/>
            </a:prstGeom>
            <a:noFill/>
            <a:ln w="9525">
              <a:solidFill>
                <a:srgbClr val="41280D"/>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marL="0" marR="0" lvl="0" indent="0" algn="ctr" defTabSz="914400" eaLnBrk="1" fontAlgn="base" latinLnBrk="1" hangingPunct="1">
                <a:lnSpc>
                  <a:spcPct val="100000"/>
                </a:lnSpc>
                <a:spcBef>
                  <a:spcPct val="0"/>
                </a:spcBef>
                <a:spcAft>
                  <a:spcPct val="0"/>
                </a:spcAft>
                <a:buClrTx/>
                <a:buSzTx/>
                <a:buFontTx/>
                <a:buNone/>
                <a:tabLst/>
                <a:defRPr/>
              </a:pPr>
              <a:r>
                <a:rPr kumimoji="1" lang="en-US" altLang="ko-KR" sz="1000" b="0" i="0" u="none" strike="noStrike" kern="0" cap="none" spc="0" normalizeH="0" baseline="0" noProof="0" dirty="0">
                  <a:ln>
                    <a:noFill/>
                  </a:ln>
                  <a:solidFill>
                    <a:srgbClr val="41280D"/>
                  </a:solidFill>
                  <a:effectLst/>
                  <a:uLnTx/>
                  <a:uFillTx/>
                  <a:latin typeface="굴림" panose="020B0600000101010101" pitchFamily="50" charset="-127"/>
                  <a:ea typeface="굴림" panose="020B0600000101010101" pitchFamily="50" charset="-127"/>
                </a:rPr>
                <a:t>&lt;&lt;actor&gt;&gt;</a:t>
              </a:r>
            </a:p>
            <a:p>
              <a:pPr marL="0" marR="0" lvl="0" indent="0" algn="ctr" defTabSz="914400" eaLnBrk="1" fontAlgn="base" latinLnBrk="1" hangingPunct="1">
                <a:lnSpc>
                  <a:spcPct val="100000"/>
                </a:lnSpc>
                <a:spcBef>
                  <a:spcPct val="0"/>
                </a:spcBef>
                <a:spcAft>
                  <a:spcPct val="0"/>
                </a:spcAft>
                <a:buClrTx/>
                <a:buSzTx/>
                <a:buFontTx/>
                <a:buNone/>
                <a:tabLst/>
                <a:defRPr/>
              </a:pPr>
              <a:r>
                <a:rPr kumimoji="1" lang="ko-KR" altLang="en-US" sz="1000" b="0" i="0" u="none" strike="noStrike" kern="0" cap="none" spc="0" normalizeH="0" baseline="0" noProof="0" dirty="0">
                  <a:ln>
                    <a:noFill/>
                  </a:ln>
                  <a:solidFill>
                    <a:srgbClr val="41280D"/>
                  </a:solidFill>
                  <a:effectLst/>
                  <a:uLnTx/>
                  <a:uFillTx/>
                  <a:latin typeface="굴림" panose="020B0600000101010101" pitchFamily="50" charset="-127"/>
                  <a:ea typeface="굴림" panose="020B0600000101010101" pitchFamily="50" charset="-127"/>
                </a:rPr>
                <a:t>판매 활동</a:t>
              </a:r>
            </a:p>
            <a:p>
              <a:pPr marL="0" marR="0" lvl="0" indent="0" algn="ctr" defTabSz="914400" eaLnBrk="1" fontAlgn="base" latinLnBrk="1" hangingPunct="1">
                <a:lnSpc>
                  <a:spcPct val="100000"/>
                </a:lnSpc>
                <a:spcBef>
                  <a:spcPct val="0"/>
                </a:spcBef>
                <a:spcAft>
                  <a:spcPct val="0"/>
                </a:spcAft>
                <a:buClrTx/>
                <a:buSzTx/>
                <a:buFontTx/>
                <a:buNone/>
                <a:tabLst/>
                <a:defRPr/>
              </a:pPr>
              <a:r>
                <a:rPr kumimoji="1" lang="ko-KR" altLang="en-US" sz="1000" b="0" i="0" u="none" strike="noStrike" kern="0" cap="none" spc="0" normalizeH="0" baseline="0" noProof="0" dirty="0">
                  <a:ln>
                    <a:noFill/>
                  </a:ln>
                  <a:solidFill>
                    <a:srgbClr val="41280D"/>
                  </a:solidFill>
                  <a:effectLst/>
                  <a:uLnTx/>
                  <a:uFillTx/>
                  <a:latin typeface="굴림" panose="020B0600000101010101" pitchFamily="50" charset="-127"/>
                  <a:ea typeface="굴림" panose="020B0600000101010101" pitchFamily="50" charset="-127"/>
                </a:rPr>
                <a:t>시스템</a:t>
              </a:r>
            </a:p>
          </p:txBody>
        </p:sp>
      </p:grpSp>
      <p:grpSp>
        <p:nvGrpSpPr>
          <p:cNvPr id="30" name="Group 31"/>
          <p:cNvGrpSpPr>
            <a:grpSpLocks/>
          </p:cNvGrpSpPr>
          <p:nvPr/>
        </p:nvGrpSpPr>
        <p:grpSpPr bwMode="auto">
          <a:xfrm>
            <a:off x="7293610" y="2299335"/>
            <a:ext cx="2819400" cy="1574800"/>
            <a:chOff x="7293610" y="2299335"/>
            <a:chExt cx="2819400" cy="1574800"/>
          </a:xfrm>
        </p:grpSpPr>
        <p:sp>
          <p:nvSpPr>
            <p:cNvPr id="31" name="Rectangle 32"/>
            <p:cNvSpPr>
              <a:spLocks noChangeArrowheads="1"/>
            </p:cNvSpPr>
            <p:nvPr/>
          </p:nvSpPr>
          <p:spPr bwMode="auto">
            <a:xfrm>
              <a:off x="7293610" y="2299335"/>
              <a:ext cx="685800" cy="63055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algn="ctr" eaLnBrk="1" hangingPunct="1">
                <a:lnSpc>
                  <a:spcPct val="100000"/>
                </a:lnSpc>
                <a:spcBef>
                  <a:spcPct val="0"/>
                </a:spcBef>
                <a:buClrTx/>
                <a:buFontTx/>
                <a:buNone/>
              </a:pPr>
              <a:r>
                <a:rPr lang="en-US" altLang="ko-KR" sz="1000" dirty="0">
                  <a:solidFill>
                    <a:schemeClr val="tx1"/>
                  </a:solidFill>
                  <a:latin typeface="굴림" panose="020B0600000101010101" pitchFamily="50" charset="-127"/>
                </a:rPr>
                <a:t>&lt;&lt;actor&gt;&gt;</a:t>
              </a:r>
            </a:p>
            <a:p>
              <a:pPr algn="ctr" eaLnBrk="1" hangingPunct="1">
                <a:lnSpc>
                  <a:spcPct val="100000"/>
                </a:lnSpc>
                <a:spcBef>
                  <a:spcPct val="0"/>
                </a:spcBef>
                <a:buClrTx/>
                <a:buFontTx/>
                <a:buNone/>
              </a:pPr>
              <a:r>
                <a:rPr lang="ko-KR" altLang="en-US" sz="1000" dirty="0">
                  <a:solidFill>
                    <a:schemeClr val="tx1"/>
                  </a:solidFill>
                  <a:latin typeface="굴림" panose="020B0600000101010101" pitchFamily="50" charset="-127"/>
                </a:rPr>
                <a:t>지불인증</a:t>
              </a:r>
            </a:p>
            <a:p>
              <a:pPr algn="ctr" eaLnBrk="1" hangingPunct="1">
                <a:lnSpc>
                  <a:spcPct val="100000"/>
                </a:lnSpc>
                <a:spcBef>
                  <a:spcPct val="0"/>
                </a:spcBef>
                <a:buClrTx/>
                <a:buFontTx/>
                <a:buNone/>
              </a:pPr>
              <a:r>
                <a:rPr lang="ko-KR" altLang="en-US" sz="1000" dirty="0">
                  <a:solidFill>
                    <a:schemeClr val="tx1"/>
                  </a:solidFill>
                  <a:latin typeface="굴림" panose="020B0600000101010101" pitchFamily="50" charset="-127"/>
                </a:rPr>
                <a:t>서비스</a:t>
              </a:r>
            </a:p>
          </p:txBody>
        </p:sp>
        <p:sp>
          <p:nvSpPr>
            <p:cNvPr id="32" name="Rectangle 33"/>
            <p:cNvSpPr>
              <a:spLocks noChangeArrowheads="1"/>
            </p:cNvSpPr>
            <p:nvPr/>
          </p:nvSpPr>
          <p:spPr bwMode="auto">
            <a:xfrm>
              <a:off x="8360410" y="2299335"/>
              <a:ext cx="685800" cy="63055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algn="ctr" eaLnBrk="1" hangingPunct="1">
                <a:lnSpc>
                  <a:spcPct val="100000"/>
                </a:lnSpc>
                <a:spcBef>
                  <a:spcPct val="0"/>
                </a:spcBef>
                <a:buClrTx/>
                <a:buFontTx/>
                <a:buNone/>
              </a:pPr>
              <a:r>
                <a:rPr lang="en-US" altLang="ko-KR" sz="1000">
                  <a:solidFill>
                    <a:schemeClr val="tx1"/>
                  </a:solidFill>
                  <a:latin typeface="굴림" panose="020B0600000101010101" pitchFamily="50" charset="-127"/>
                </a:rPr>
                <a:t>&lt;&lt;actor&gt;&gt;</a:t>
              </a:r>
            </a:p>
            <a:p>
              <a:pPr algn="ctr" eaLnBrk="1" hangingPunct="1">
                <a:lnSpc>
                  <a:spcPct val="100000"/>
                </a:lnSpc>
                <a:spcBef>
                  <a:spcPct val="0"/>
                </a:spcBef>
                <a:buClrTx/>
                <a:buFontTx/>
                <a:buNone/>
              </a:pPr>
              <a:r>
                <a:rPr lang="ko-KR" altLang="en-US" sz="1000">
                  <a:solidFill>
                    <a:schemeClr val="tx1"/>
                  </a:solidFill>
                  <a:latin typeface="굴림" panose="020B0600000101010101" pitchFamily="50" charset="-127"/>
                </a:rPr>
                <a:t>세금 계산</a:t>
              </a:r>
            </a:p>
          </p:txBody>
        </p:sp>
        <p:sp>
          <p:nvSpPr>
            <p:cNvPr id="33" name="Rectangle 34"/>
            <p:cNvSpPr>
              <a:spLocks noChangeArrowheads="1"/>
            </p:cNvSpPr>
            <p:nvPr/>
          </p:nvSpPr>
          <p:spPr bwMode="auto">
            <a:xfrm>
              <a:off x="7293610" y="3244215"/>
              <a:ext cx="685800" cy="63055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algn="ctr" eaLnBrk="1" hangingPunct="1">
                <a:lnSpc>
                  <a:spcPct val="100000"/>
                </a:lnSpc>
                <a:spcBef>
                  <a:spcPct val="0"/>
                </a:spcBef>
                <a:buClrTx/>
                <a:buFontTx/>
                <a:buNone/>
              </a:pPr>
              <a:r>
                <a:rPr lang="en-US" altLang="ko-KR" sz="1000" dirty="0">
                  <a:solidFill>
                    <a:schemeClr val="tx1"/>
                  </a:solidFill>
                  <a:latin typeface="굴림" panose="020B0600000101010101" pitchFamily="50" charset="-127"/>
                </a:rPr>
                <a:t>&lt;&lt;actor&gt;&gt;</a:t>
              </a:r>
            </a:p>
            <a:p>
              <a:pPr algn="ctr" eaLnBrk="1" hangingPunct="1">
                <a:lnSpc>
                  <a:spcPct val="100000"/>
                </a:lnSpc>
                <a:spcBef>
                  <a:spcPct val="0"/>
                </a:spcBef>
                <a:buClrTx/>
                <a:buFontTx/>
                <a:buNone/>
              </a:pPr>
              <a:r>
                <a:rPr lang="ko-KR" altLang="en-US" sz="1000" dirty="0">
                  <a:solidFill>
                    <a:schemeClr val="tx1"/>
                  </a:solidFill>
                  <a:latin typeface="굴림" panose="020B0600000101010101" pitchFamily="50" charset="-127"/>
                </a:rPr>
                <a:t>회계</a:t>
              </a:r>
            </a:p>
            <a:p>
              <a:pPr algn="ctr" eaLnBrk="1" hangingPunct="1">
                <a:lnSpc>
                  <a:spcPct val="100000"/>
                </a:lnSpc>
                <a:spcBef>
                  <a:spcPct val="0"/>
                </a:spcBef>
                <a:buClrTx/>
                <a:buFontTx/>
                <a:buNone/>
              </a:pPr>
              <a:r>
                <a:rPr lang="ko-KR" altLang="en-US" sz="1000" dirty="0">
                  <a:solidFill>
                    <a:schemeClr val="tx1"/>
                  </a:solidFill>
                  <a:latin typeface="굴림" panose="020B0600000101010101" pitchFamily="50" charset="-127"/>
                </a:rPr>
                <a:t>시스템</a:t>
              </a:r>
            </a:p>
          </p:txBody>
        </p:sp>
        <p:sp>
          <p:nvSpPr>
            <p:cNvPr id="34" name="Rectangle 35"/>
            <p:cNvSpPr>
              <a:spLocks noChangeArrowheads="1"/>
            </p:cNvSpPr>
            <p:nvPr/>
          </p:nvSpPr>
          <p:spPr bwMode="auto">
            <a:xfrm>
              <a:off x="8360410" y="3244215"/>
              <a:ext cx="685800" cy="63055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algn="ctr" eaLnBrk="1" hangingPunct="1">
                <a:lnSpc>
                  <a:spcPct val="100000"/>
                </a:lnSpc>
                <a:spcBef>
                  <a:spcPct val="0"/>
                </a:spcBef>
                <a:buClrTx/>
                <a:buFontTx/>
                <a:buNone/>
              </a:pPr>
              <a:r>
                <a:rPr lang="en-US" altLang="ko-KR" sz="1000">
                  <a:solidFill>
                    <a:schemeClr val="tx1"/>
                  </a:solidFill>
                  <a:latin typeface="굴림" panose="020B0600000101010101" pitchFamily="50" charset="-127"/>
                </a:rPr>
                <a:t>&lt;&lt;actor&gt;&gt;</a:t>
              </a:r>
            </a:p>
            <a:p>
              <a:pPr algn="ctr" eaLnBrk="1" hangingPunct="1">
                <a:lnSpc>
                  <a:spcPct val="100000"/>
                </a:lnSpc>
                <a:spcBef>
                  <a:spcPct val="0"/>
                </a:spcBef>
                <a:buClrTx/>
                <a:buFontTx/>
                <a:buNone/>
              </a:pPr>
              <a:r>
                <a:rPr lang="en-US" altLang="ko-KR" sz="1000">
                  <a:solidFill>
                    <a:schemeClr val="tx1"/>
                  </a:solidFill>
                  <a:latin typeface="굴림" panose="020B0600000101010101" pitchFamily="50" charset="-127"/>
                </a:rPr>
                <a:t>HR</a:t>
              </a:r>
            </a:p>
            <a:p>
              <a:pPr algn="ctr" eaLnBrk="1" hangingPunct="1">
                <a:lnSpc>
                  <a:spcPct val="100000"/>
                </a:lnSpc>
                <a:spcBef>
                  <a:spcPct val="0"/>
                </a:spcBef>
                <a:buClrTx/>
                <a:buFontTx/>
                <a:buNone/>
              </a:pPr>
              <a:r>
                <a:rPr lang="ko-KR" altLang="en-US" sz="1000">
                  <a:solidFill>
                    <a:schemeClr val="tx1"/>
                  </a:solidFill>
                  <a:latin typeface="굴림" panose="020B0600000101010101" pitchFamily="50" charset="-127"/>
                </a:rPr>
                <a:t>시스템</a:t>
              </a:r>
            </a:p>
          </p:txBody>
        </p:sp>
        <p:sp>
          <p:nvSpPr>
            <p:cNvPr id="35" name="Rectangle 36"/>
            <p:cNvSpPr>
              <a:spLocks noChangeArrowheads="1"/>
            </p:cNvSpPr>
            <p:nvPr/>
          </p:nvSpPr>
          <p:spPr bwMode="auto">
            <a:xfrm>
              <a:off x="9427210" y="3244215"/>
              <a:ext cx="685800" cy="63055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lnSpc>
                  <a:spcPct val="120000"/>
                </a:lnSpc>
                <a:spcBef>
                  <a:spcPct val="20000"/>
                </a:spcBef>
                <a:buClr>
                  <a:srgbClr val="40458C"/>
                </a:buClr>
                <a:buFont typeface="Wingdings" panose="05000000000000000000" pitchFamily="2" charset="2"/>
                <a:buChar char="n"/>
                <a:defRPr kumimoji="1" sz="2200">
                  <a:solidFill>
                    <a:srgbClr val="40458C"/>
                  </a:solidFill>
                  <a:latin typeface="Tahoma" panose="020B0604030504040204" pitchFamily="34" charset="0"/>
                  <a:ea typeface="굴림" panose="020B0600000101010101" pitchFamily="50" charset="-127"/>
                </a:defRPr>
              </a:lvl1pPr>
              <a:lvl2pPr marL="742950" indent="-28575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2pPr>
              <a:lvl3pPr marL="1143000" indent="-228600" eaLnBrk="0" hangingPunct="0">
                <a:lnSpc>
                  <a:spcPct val="120000"/>
                </a:lnSpc>
                <a:spcBef>
                  <a:spcPct val="20000"/>
                </a:spcBef>
                <a:buClr>
                  <a:schemeClr val="accent2"/>
                </a:buClr>
                <a:buSzPct val="90000"/>
                <a:buFont typeface="Times New Roman" panose="02020603050405020304" pitchFamily="18" charset="0"/>
                <a:buChar char="–"/>
                <a:defRPr kumimoji="1" sz="2000">
                  <a:solidFill>
                    <a:schemeClr val="tx1"/>
                  </a:solidFill>
                  <a:latin typeface="Tahoma" panose="020B0604030504040204" pitchFamily="34" charset="0"/>
                  <a:ea typeface="굴림" panose="020B0600000101010101" pitchFamily="50" charset="-127"/>
                </a:defRPr>
              </a:lvl3pPr>
              <a:lvl4pPr marL="1600200" indent="-228600" eaLnBrk="0" hangingPunct="0">
                <a:lnSpc>
                  <a:spcPct val="120000"/>
                </a:lnSpc>
                <a:spcBef>
                  <a:spcPct val="20000"/>
                </a:spcBef>
                <a:buClr>
                  <a:schemeClr val="tx1"/>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4pPr>
              <a:lvl5pPr marL="2057400" indent="-228600" eaLnBrk="0" hangingPunct="0">
                <a:lnSpc>
                  <a:spcPct val="120000"/>
                </a:lnSpc>
                <a:spcBef>
                  <a:spcPct val="20000"/>
                </a:spcBef>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5pPr>
              <a:lvl6pPr marL="25146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6pPr>
              <a:lvl7pPr marL="29718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7pPr>
              <a:lvl8pPr marL="34290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8pPr>
              <a:lvl9pPr marL="3886200" indent="-228600" eaLnBrk="0" fontAlgn="base" hangingPunct="0">
                <a:lnSpc>
                  <a:spcPct val="120000"/>
                </a:lnSpc>
                <a:spcBef>
                  <a:spcPct val="20000"/>
                </a:spcBef>
                <a:spcAft>
                  <a:spcPct val="0"/>
                </a:spcAft>
                <a:buClr>
                  <a:schemeClr val="accent2"/>
                </a:buClr>
                <a:buFont typeface="Wingdings" panose="05000000000000000000" pitchFamily="2" charset="2"/>
                <a:buChar char="w"/>
                <a:defRPr kumimoji="1" sz="2000">
                  <a:solidFill>
                    <a:schemeClr val="tx1"/>
                  </a:solidFill>
                  <a:latin typeface="Tahoma" panose="020B0604030504040204" pitchFamily="34" charset="0"/>
                  <a:ea typeface="굴림" panose="020B0600000101010101" pitchFamily="50" charset="-127"/>
                </a:defRPr>
              </a:lvl9pPr>
            </a:lstStyle>
            <a:p>
              <a:pPr algn="ctr" eaLnBrk="1" hangingPunct="1">
                <a:lnSpc>
                  <a:spcPct val="100000"/>
                </a:lnSpc>
                <a:spcBef>
                  <a:spcPct val="0"/>
                </a:spcBef>
                <a:buClrTx/>
                <a:buFontTx/>
                <a:buNone/>
              </a:pPr>
              <a:r>
                <a:rPr lang="en-US" altLang="ko-KR" sz="1000">
                  <a:solidFill>
                    <a:schemeClr val="tx1"/>
                  </a:solidFill>
                  <a:latin typeface="굴림" panose="020B0600000101010101" pitchFamily="50" charset="-127"/>
                </a:rPr>
                <a:t>&lt;&lt;actor&gt;&gt;</a:t>
              </a:r>
            </a:p>
            <a:p>
              <a:pPr algn="ctr" eaLnBrk="1" hangingPunct="1">
                <a:lnSpc>
                  <a:spcPct val="100000"/>
                </a:lnSpc>
                <a:spcBef>
                  <a:spcPct val="0"/>
                </a:spcBef>
                <a:buClrTx/>
                <a:buFontTx/>
                <a:buNone/>
              </a:pPr>
              <a:r>
                <a:rPr lang="ko-KR" altLang="en-US" sz="1000">
                  <a:solidFill>
                    <a:schemeClr val="tx1"/>
                  </a:solidFill>
                  <a:latin typeface="굴림" panose="020B0600000101010101" pitchFamily="50" charset="-127"/>
                </a:rPr>
                <a:t>재고</a:t>
              </a:r>
            </a:p>
            <a:p>
              <a:pPr algn="ctr" eaLnBrk="1" hangingPunct="1">
                <a:lnSpc>
                  <a:spcPct val="100000"/>
                </a:lnSpc>
                <a:spcBef>
                  <a:spcPct val="0"/>
                </a:spcBef>
                <a:buClrTx/>
                <a:buFontTx/>
                <a:buNone/>
              </a:pPr>
              <a:r>
                <a:rPr lang="ko-KR" altLang="en-US" sz="1000">
                  <a:solidFill>
                    <a:schemeClr val="tx1"/>
                  </a:solidFill>
                  <a:latin typeface="굴림" panose="020B0600000101010101" pitchFamily="50" charset="-127"/>
                </a:rPr>
                <a:t>시스템</a:t>
              </a:r>
            </a:p>
          </p:txBody>
        </p:sp>
      </p:grpSp>
      <p:sp>
        <p:nvSpPr>
          <p:cNvPr id="42" name="Oval 30"/>
          <p:cNvSpPr>
            <a:spLocks/>
          </p:cNvSpPr>
          <p:nvPr/>
        </p:nvSpPr>
        <p:spPr bwMode="auto">
          <a:xfrm>
            <a:off x="4750435" y="2816860"/>
            <a:ext cx="1296035" cy="551815"/>
          </a:xfrm>
          <a:prstGeom prst="ellipse">
            <a:avLst/>
          </a:prstGeom>
          <a:noFill/>
          <a:ln w="9525" cap="flat" cmpd="sng">
            <a:solidFill>
              <a:schemeClr val="tx1">
                <a:alpha val="100000"/>
              </a:schemeClr>
            </a:solidFill>
            <a:prstDash val="solid"/>
            <a:round/>
          </a:ln>
        </p:spPr>
        <p:txBody>
          <a:bodyPr vert="horz" wrap="none" lIns="91440" tIns="45720" rIns="91440" bIns="45720" numCol="1" anchor="ctr">
            <a:noAutofit/>
          </a:bodyPr>
          <a:lstStyle/>
          <a:p>
            <a:pPr marL="0" indent="0" algn="ctr" defTabSz="457200" fontAlgn="auto" latinLnBrk="0">
              <a:lnSpc>
                <a:spcPct val="100000"/>
              </a:lnSpc>
              <a:spcBef>
                <a:spcPts val="0"/>
              </a:spcBef>
              <a:spcAft>
                <a:spcPts val="0"/>
              </a:spcAft>
              <a:buFontTx/>
              <a:buNone/>
            </a:pPr>
            <a:r>
              <a:rPr lang="en-US" altLang="ko-KR" sz="1200" b="0" cap="none" dirty="0">
                <a:solidFill>
                  <a:schemeClr val="tx1"/>
                </a:solidFill>
                <a:latin typeface="굴림" charset="0"/>
                <a:ea typeface="굴림" charset="0"/>
              </a:rPr>
              <a:t>NextGen POS</a:t>
            </a:r>
            <a:endParaRPr lang="ko-KR" altLang="en-US" sz="1200" b="0" cap="none" dirty="0">
              <a:solidFill>
                <a:schemeClr val="tx1"/>
              </a:solidFill>
              <a:latin typeface="굴림" charset="0"/>
              <a:ea typeface="굴림" charset="0"/>
            </a:endParaRPr>
          </a:p>
        </p:txBody>
      </p:sp>
      <p:cxnSp>
        <p:nvCxnSpPr>
          <p:cNvPr id="43" name="Line 37"/>
          <p:cNvCxnSpPr/>
          <p:nvPr/>
        </p:nvCxnSpPr>
        <p:spPr bwMode="auto">
          <a:xfrm>
            <a:off x="3970020" y="3094990"/>
            <a:ext cx="762635" cy="1270"/>
          </a:xfrm>
          <a:prstGeom prst="line">
            <a:avLst/>
          </a:prstGeom>
          <a:noFill/>
          <a:ln w="9525" cap="flat" cmpd="sng">
            <a:solidFill>
              <a:schemeClr val="tx1">
                <a:alpha val="100000"/>
              </a:schemeClr>
            </a:solidFill>
            <a:prstDash val="solid"/>
            <a:roun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Line 38"/>
          <p:cNvCxnSpPr/>
          <p:nvPr/>
        </p:nvCxnSpPr>
        <p:spPr bwMode="auto">
          <a:xfrm>
            <a:off x="6045835" y="3083560"/>
            <a:ext cx="762635" cy="1270"/>
          </a:xfrm>
          <a:prstGeom prst="line">
            <a:avLst/>
          </a:prstGeom>
          <a:noFill/>
          <a:ln w="9525" cap="flat" cmpd="sng">
            <a:solidFill>
              <a:schemeClr val="tx1">
                <a:alpha val="100000"/>
              </a:schemeClr>
            </a:solidFill>
            <a:prstDash val="solid"/>
            <a:round/>
            <a:tailEnd type="triangle" w="med" len="med"/>
          </a:ln>
        </p:spPr>
        <p:style>
          <a:lnRef idx="1">
            <a:schemeClr val="accent1"/>
          </a:lnRef>
          <a:fillRef idx="0">
            <a:schemeClr val="accent1"/>
          </a:fillRef>
          <a:effectRef idx="0">
            <a:schemeClr val="accent1"/>
          </a:effectRef>
          <a:fontRef idx="minor">
            <a:schemeClr val="tx1"/>
          </a:fontRef>
        </p:style>
      </p:cxnSp>
      <p:sp>
        <p:nvSpPr>
          <p:cNvPr id="45" name="Text Box 39"/>
          <p:cNvSpPr txBox="1">
            <a:spLocks/>
          </p:cNvSpPr>
          <p:nvPr/>
        </p:nvSpPr>
        <p:spPr bwMode="auto">
          <a:xfrm>
            <a:off x="3773805" y="2640330"/>
            <a:ext cx="996315" cy="276860"/>
          </a:xfrm>
          <a:prstGeom prst="rect">
            <a:avLst/>
          </a:prstGeom>
          <a:noFill/>
          <a:ln w="0">
            <a:noFill/>
            <a:prstDash/>
          </a:ln>
        </p:spPr>
        <p:txBody>
          <a:bodyPr vert="horz" wrap="square" lIns="91440" tIns="45720" rIns="91440" bIns="45720" numCol="1" anchor="t">
            <a:spAutoFit/>
          </a:bodyPr>
          <a:lstStyle/>
          <a:p>
            <a:pPr marL="0" indent="0" algn="l" defTabSz="457200" fontAlgn="auto" latinLnBrk="0">
              <a:lnSpc>
                <a:spcPct val="100000"/>
              </a:lnSpc>
              <a:spcBef>
                <a:spcPts val="0"/>
              </a:spcBef>
              <a:spcAft>
                <a:spcPts val="0"/>
              </a:spcAft>
              <a:buFontTx/>
              <a:buNone/>
            </a:pPr>
            <a:r>
              <a:rPr lang="en-US" altLang="ko-KR" sz="1200" b="0" cap="none" dirty="0">
                <a:solidFill>
                  <a:schemeClr val="tx1"/>
                </a:solidFill>
                <a:latin typeface="굴림" charset="0"/>
                <a:ea typeface="굴림" charset="0"/>
              </a:rPr>
              <a:t>서비스 요청</a:t>
            </a:r>
            <a:endParaRPr lang="ko-KR" altLang="en-US" sz="1200" b="0" cap="none" dirty="0">
              <a:solidFill>
                <a:schemeClr val="tx1"/>
              </a:solidFill>
              <a:latin typeface="굴림" charset="0"/>
              <a:ea typeface="굴림" charset="0"/>
            </a:endParaRPr>
          </a:p>
        </p:txBody>
      </p:sp>
      <p:sp>
        <p:nvSpPr>
          <p:cNvPr id="46" name="Text Box 39"/>
          <p:cNvSpPr txBox="1">
            <a:spLocks/>
          </p:cNvSpPr>
          <p:nvPr/>
        </p:nvSpPr>
        <p:spPr bwMode="auto">
          <a:xfrm>
            <a:off x="5908675" y="2634615"/>
            <a:ext cx="996315" cy="276860"/>
          </a:xfrm>
          <a:prstGeom prst="rect">
            <a:avLst/>
          </a:prstGeom>
          <a:noFill/>
          <a:ln w="0">
            <a:noFill/>
            <a:prstDash/>
          </a:ln>
        </p:spPr>
        <p:txBody>
          <a:bodyPr vert="horz" wrap="square" lIns="91440" tIns="45720" rIns="91440" bIns="45720" numCol="1" anchor="t">
            <a:spAutoFit/>
          </a:bodyPr>
          <a:lstStyle/>
          <a:p>
            <a:pPr marL="0" indent="0" algn="l" defTabSz="457200" fontAlgn="auto" latinLnBrk="0">
              <a:lnSpc>
                <a:spcPct val="100000"/>
              </a:lnSpc>
              <a:spcBef>
                <a:spcPts val="0"/>
              </a:spcBef>
              <a:spcAft>
                <a:spcPts val="0"/>
              </a:spcAft>
              <a:buFontTx/>
              <a:buNone/>
            </a:pPr>
            <a:r>
              <a:rPr lang="en-US" altLang="ko-KR" sz="1200" b="0" cap="none" dirty="0">
                <a:solidFill>
                  <a:schemeClr val="tx1"/>
                </a:solidFill>
                <a:latin typeface="굴림" charset="0"/>
                <a:ea typeface="굴림" charset="0"/>
              </a:rPr>
              <a:t>서비스 요청</a:t>
            </a:r>
            <a:endParaRPr lang="ko-KR" altLang="en-US" sz="1200" b="0" cap="none" dirty="0">
              <a:solidFill>
                <a:schemeClr val="tx1"/>
              </a:solidFill>
              <a:latin typeface="굴림" charset="0"/>
              <a:ea typeface="굴림" charset="0"/>
            </a:endParaRPr>
          </a:p>
        </p:txBody>
      </p:sp>
      <p:cxnSp>
        <p:nvCxnSpPr>
          <p:cNvPr id="47" name="직선 연결선 46"/>
          <p:cNvCxnSpPr/>
          <p:nvPr/>
        </p:nvCxnSpPr>
        <p:spPr>
          <a:xfrm>
            <a:off x="1936115" y="4505960"/>
            <a:ext cx="8601710" cy="63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24068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40000" lnSpcReduction="20000"/>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else if(flag==0) {</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r>
              <a:rPr lang="en-US" altLang="ko-KR" sz="3500" dirty="0" err="1">
                <a:solidFill>
                  <a:schemeClr val="tx2">
                    <a:lumMod val="65000"/>
                    <a:lumOff val="35000"/>
                  </a:schemeClr>
                </a:solidFill>
                <a:latin typeface="맑은 고딕" charset="0"/>
                <a:ea typeface="맑은 고딕" charset="0"/>
              </a:rPr>
              <a:t>System.out.println</a:t>
            </a:r>
            <a:r>
              <a:rPr lang="en-US" altLang="ko-KR" sz="3500" dirty="0">
                <a:solidFill>
                  <a:schemeClr val="tx2">
                    <a:lumMod val="65000"/>
                    <a:lumOff val="35000"/>
                  </a:schemeClr>
                </a:solidFill>
                <a:latin typeface="맑은 고딕" charset="0"/>
                <a:ea typeface="맑은 고딕" charset="0"/>
              </a:rPr>
              <a:t>("</a:t>
            </a:r>
            <a:r>
              <a:rPr lang="ko-KR" altLang="en-US" sz="3500" dirty="0">
                <a:solidFill>
                  <a:schemeClr val="tx2">
                    <a:lumMod val="65000"/>
                    <a:lumOff val="35000"/>
                  </a:schemeClr>
                </a:solidFill>
                <a:latin typeface="맑은 고딕" charset="0"/>
                <a:ea typeface="맑은 고딕" charset="0"/>
              </a:rPr>
              <a:t>물건의 이름을 정확히 입력해 주세요</a:t>
            </a:r>
            <a:r>
              <a:rPr lang="en-US" altLang="ko-KR" sz="3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r>
              <a:rPr lang="en-US" altLang="ko-KR" sz="3500" dirty="0" err="1">
                <a:solidFill>
                  <a:schemeClr val="tx2">
                    <a:lumMod val="65000"/>
                    <a:lumOff val="35000"/>
                  </a:schemeClr>
                </a:solidFill>
                <a:latin typeface="맑은 고딕" charset="0"/>
                <a:ea typeface="맑은 고딕" charset="0"/>
              </a:rPr>
              <a:t>goods.showList</a:t>
            </a:r>
            <a:r>
              <a:rPr lang="en-US" altLang="ko-KR" sz="3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r>
              <a:rPr lang="en-US" altLang="ko-KR" sz="3500" dirty="0" err="1">
                <a:solidFill>
                  <a:schemeClr val="tx2">
                    <a:lumMod val="65000"/>
                    <a:lumOff val="35000"/>
                  </a:schemeClr>
                </a:solidFill>
                <a:latin typeface="맑은 고딕" charset="0"/>
                <a:ea typeface="맑은 고딕" charset="0"/>
              </a:rPr>
              <a:t>System.out.println</a:t>
            </a:r>
            <a:r>
              <a:rPr lang="en-US" altLang="ko-KR" sz="3500" dirty="0">
                <a:solidFill>
                  <a:schemeClr val="tx2">
                    <a:lumMod val="65000"/>
                    <a:lumOff val="35000"/>
                  </a:schemeClr>
                </a:solidFill>
                <a:latin typeface="맑은 고딕" charset="0"/>
                <a:ea typeface="맑은 고딕" charset="0"/>
              </a:rPr>
              <a:t>("</a:t>
            </a:r>
            <a:r>
              <a:rPr lang="ko-KR" altLang="en-US" sz="3500" dirty="0">
                <a:solidFill>
                  <a:schemeClr val="tx2">
                    <a:lumMod val="65000"/>
                    <a:lumOff val="35000"/>
                  </a:schemeClr>
                </a:solidFill>
                <a:latin typeface="맑은 고딕" charset="0"/>
                <a:ea typeface="맑은 고딕" charset="0"/>
              </a:rPr>
              <a:t>적용할 </a:t>
            </a:r>
            <a:r>
              <a:rPr lang="ko-KR" altLang="en-US" sz="3500" dirty="0" err="1">
                <a:solidFill>
                  <a:schemeClr val="tx2">
                    <a:lumMod val="65000"/>
                    <a:lumOff val="35000"/>
                  </a:schemeClr>
                </a:solidFill>
                <a:latin typeface="맑은 고딕" charset="0"/>
                <a:ea typeface="맑은 고딕" charset="0"/>
              </a:rPr>
              <a:t>값입력</a:t>
            </a:r>
            <a:r>
              <a:rPr lang="ko-KR" altLang="en-US" sz="3500" dirty="0">
                <a:solidFill>
                  <a:schemeClr val="tx2">
                    <a:lumMod val="65000"/>
                    <a:lumOff val="35000"/>
                  </a:schemeClr>
                </a:solidFill>
                <a:latin typeface="맑은 고딕" charset="0"/>
                <a:ea typeface="맑은 고딕" charset="0"/>
              </a:rPr>
              <a:t> </a:t>
            </a:r>
            <a:r>
              <a:rPr lang="en-US" altLang="ko-KR" sz="3500" dirty="0">
                <a:solidFill>
                  <a:schemeClr val="tx2">
                    <a:lumMod val="65000"/>
                    <a:lumOff val="35000"/>
                  </a:schemeClr>
                </a:solidFill>
                <a:latin typeface="맑은 고딕" charset="0"/>
                <a:ea typeface="맑은 고딕" charset="0"/>
              </a:rPr>
              <a:t>(</a:t>
            </a:r>
            <a:r>
              <a:rPr lang="ko-KR" altLang="en-US" sz="3500" dirty="0">
                <a:solidFill>
                  <a:schemeClr val="tx2">
                    <a:lumMod val="65000"/>
                    <a:lumOff val="35000"/>
                  </a:schemeClr>
                </a:solidFill>
                <a:latin typeface="맑은 고딕" charset="0"/>
                <a:ea typeface="맑은 고딕" charset="0"/>
              </a:rPr>
              <a:t>반드시 숫자만 입력</a:t>
            </a:r>
            <a:r>
              <a:rPr lang="en-US" altLang="ko-KR" sz="3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r>
              <a:rPr lang="en-US" altLang="ko-KR" sz="3500" dirty="0" err="1">
                <a:solidFill>
                  <a:schemeClr val="tx2">
                    <a:lumMod val="65000"/>
                    <a:lumOff val="35000"/>
                  </a:schemeClr>
                </a:solidFill>
                <a:latin typeface="맑은 고딕" charset="0"/>
                <a:ea typeface="맑은 고딕" charset="0"/>
              </a:rPr>
              <a:t>System.out.print</a:t>
            </a:r>
            <a:r>
              <a:rPr lang="en-US" altLang="ko-KR" sz="3500" dirty="0">
                <a:solidFill>
                  <a:schemeClr val="tx2">
                    <a:lumMod val="65000"/>
                    <a:lumOff val="35000"/>
                  </a:schemeClr>
                </a:solidFill>
                <a:latin typeface="맑은 고딕" charset="0"/>
                <a:ea typeface="맑은 고딕" charset="0"/>
              </a:rPr>
              <a:t>("&gt;</a:t>
            </a:r>
            <a:r>
              <a:rPr lang="ko-KR" altLang="en-US" sz="3500" dirty="0">
                <a:solidFill>
                  <a:schemeClr val="tx2">
                    <a:lumMod val="65000"/>
                    <a:lumOff val="35000"/>
                  </a:schemeClr>
                </a:solidFill>
                <a:latin typeface="맑은 고딕" charset="0"/>
                <a:ea typeface="맑은 고딕" charset="0"/>
              </a:rPr>
              <a:t>입력</a:t>
            </a:r>
            <a:r>
              <a:rPr lang="en-US" altLang="ko-KR" sz="3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r>
              <a:rPr lang="en-US" altLang="ko-KR" sz="3500" dirty="0" err="1">
                <a:solidFill>
                  <a:schemeClr val="tx2">
                    <a:lumMod val="65000"/>
                    <a:lumOff val="35000"/>
                  </a:schemeClr>
                </a:solidFill>
                <a:latin typeface="맑은 고딕" charset="0"/>
                <a:ea typeface="맑은 고딕" charset="0"/>
              </a:rPr>
              <a:t>quan</a:t>
            </a:r>
            <a:r>
              <a:rPr lang="en-US" altLang="ko-KR" sz="3500" dirty="0">
                <a:solidFill>
                  <a:schemeClr val="tx2">
                    <a:lumMod val="65000"/>
                    <a:lumOff val="35000"/>
                  </a:schemeClr>
                </a:solidFill>
                <a:latin typeface="맑은 고딕" charset="0"/>
                <a:ea typeface="맑은 고딕" charset="0"/>
              </a:rPr>
              <a:t> = </a:t>
            </a:r>
            <a:r>
              <a:rPr lang="en-US" altLang="ko-KR" sz="3500" dirty="0" err="1">
                <a:solidFill>
                  <a:schemeClr val="tx2">
                    <a:lumMod val="65000"/>
                    <a:lumOff val="35000"/>
                  </a:schemeClr>
                </a:solidFill>
                <a:latin typeface="맑은 고딕" charset="0"/>
                <a:ea typeface="맑은 고딕" charset="0"/>
              </a:rPr>
              <a:t>scanner.nextInt</a:t>
            </a:r>
            <a:r>
              <a:rPr lang="en-US" altLang="ko-KR" sz="3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r>
              <a:rPr lang="en-US" altLang="ko-KR" sz="3500" dirty="0" err="1">
                <a:solidFill>
                  <a:schemeClr val="tx2">
                    <a:lumMod val="65000"/>
                    <a:lumOff val="35000"/>
                  </a:schemeClr>
                </a:solidFill>
                <a:latin typeface="맑은 고딕" charset="0"/>
                <a:ea typeface="맑은 고딕" charset="0"/>
              </a:rPr>
              <a:t>this.register.enterReg</a:t>
            </a:r>
            <a:r>
              <a:rPr lang="en-US" altLang="ko-KR" sz="3500" dirty="0">
                <a:solidFill>
                  <a:schemeClr val="tx2">
                    <a:lumMod val="65000"/>
                    <a:lumOff val="35000"/>
                  </a:schemeClr>
                </a:solidFill>
                <a:latin typeface="맑은 고딕" charset="0"/>
                <a:ea typeface="맑은 고딕" charset="0"/>
              </a:rPr>
              <a:t>(name, </a:t>
            </a:r>
            <a:r>
              <a:rPr lang="en-US" altLang="ko-KR" sz="3500" dirty="0" err="1">
                <a:solidFill>
                  <a:schemeClr val="tx2">
                    <a:lumMod val="65000"/>
                    <a:lumOff val="35000"/>
                  </a:schemeClr>
                </a:solidFill>
                <a:latin typeface="맑은 고딕" charset="0"/>
                <a:ea typeface="맑은 고딕" charset="0"/>
              </a:rPr>
              <a:t>quan</a:t>
            </a:r>
            <a:r>
              <a:rPr lang="en-US" altLang="ko-KR" sz="3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r>
              <a:rPr lang="en-US" altLang="ko-KR" sz="3500" dirty="0" err="1">
                <a:solidFill>
                  <a:schemeClr val="tx2">
                    <a:lumMod val="65000"/>
                    <a:lumOff val="35000"/>
                  </a:schemeClr>
                </a:solidFill>
                <a:latin typeface="맑은 고딕" charset="0"/>
                <a:ea typeface="맑은 고딕" charset="0"/>
              </a:rPr>
              <a:t>System.out.println</a:t>
            </a:r>
            <a:r>
              <a:rPr lang="en-US" altLang="ko-KR" sz="3500" dirty="0">
                <a:solidFill>
                  <a:schemeClr val="tx2">
                    <a:lumMod val="65000"/>
                    <a:lumOff val="35000"/>
                  </a:schemeClr>
                </a:solidFill>
                <a:latin typeface="맑은 고딕" charset="0"/>
                <a:ea typeface="맑은 고딕" charset="0"/>
              </a:rPr>
              <a:t>("</a:t>
            </a:r>
            <a:r>
              <a:rPr lang="ko-KR" altLang="en-US" sz="3500" dirty="0">
                <a:solidFill>
                  <a:schemeClr val="tx2">
                    <a:lumMod val="65000"/>
                    <a:lumOff val="35000"/>
                  </a:schemeClr>
                </a:solidFill>
                <a:latin typeface="맑은 고딕" charset="0"/>
                <a:ea typeface="맑은 고딕" charset="0"/>
              </a:rPr>
              <a:t>적용하고 나갈 시 </a:t>
            </a:r>
            <a:r>
              <a:rPr lang="en-US" altLang="ko-KR" sz="3500" dirty="0">
                <a:solidFill>
                  <a:schemeClr val="tx2">
                    <a:lumMod val="65000"/>
                    <a:lumOff val="35000"/>
                  </a:schemeClr>
                </a:solidFill>
                <a:latin typeface="맑은 고딕" charset="0"/>
                <a:ea typeface="맑은 고딕" charset="0"/>
              </a:rPr>
              <a:t>'y'</a:t>
            </a:r>
            <a:r>
              <a:rPr lang="ko-KR" altLang="en-US" sz="3500" dirty="0">
                <a:solidFill>
                  <a:schemeClr val="tx2">
                    <a:lumMod val="65000"/>
                    <a:lumOff val="35000"/>
                  </a:schemeClr>
                </a:solidFill>
                <a:latin typeface="맑은 고딕" charset="0"/>
                <a:ea typeface="맑은 고딕" charset="0"/>
              </a:rPr>
              <a:t>입력</a:t>
            </a:r>
            <a:r>
              <a:rPr lang="en-US" altLang="ko-KR" sz="3500" dirty="0">
                <a:solidFill>
                  <a:schemeClr val="tx2">
                    <a:lumMod val="65000"/>
                    <a:lumOff val="35000"/>
                  </a:schemeClr>
                </a:solidFill>
                <a:latin typeface="맑은 고딕" charset="0"/>
                <a:ea typeface="맑은 고딕" charset="0"/>
              </a:rPr>
              <a:t>('y'</a:t>
            </a:r>
            <a:r>
              <a:rPr lang="ko-KR" altLang="en-US" sz="3500" dirty="0">
                <a:solidFill>
                  <a:schemeClr val="tx2">
                    <a:lumMod val="65000"/>
                    <a:lumOff val="35000"/>
                  </a:schemeClr>
                </a:solidFill>
                <a:latin typeface="맑은 고딕" charset="0"/>
                <a:ea typeface="맑은 고딕" charset="0"/>
              </a:rPr>
              <a:t>외 </a:t>
            </a:r>
            <a:r>
              <a:rPr lang="ko-KR" altLang="en-US" sz="3500" dirty="0" err="1">
                <a:solidFill>
                  <a:schemeClr val="tx2">
                    <a:lumMod val="65000"/>
                    <a:lumOff val="35000"/>
                  </a:schemeClr>
                </a:solidFill>
                <a:latin typeface="맑은 고딕" charset="0"/>
                <a:ea typeface="맑은 고딕" charset="0"/>
              </a:rPr>
              <a:t>입력시</a:t>
            </a:r>
            <a:r>
              <a:rPr lang="ko-KR" altLang="en-US" sz="3500" dirty="0">
                <a:solidFill>
                  <a:schemeClr val="tx2">
                    <a:lumMod val="65000"/>
                    <a:lumOff val="35000"/>
                  </a:schemeClr>
                </a:solidFill>
                <a:latin typeface="맑은 고딕" charset="0"/>
                <a:ea typeface="맑은 고딕" charset="0"/>
              </a:rPr>
              <a:t> 물건 추가</a:t>
            </a:r>
            <a:r>
              <a:rPr lang="en-US" altLang="ko-KR" sz="3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r>
              <a:rPr lang="en-US" altLang="ko-KR" sz="3500" dirty="0" err="1">
                <a:solidFill>
                  <a:schemeClr val="tx2">
                    <a:lumMod val="65000"/>
                    <a:lumOff val="35000"/>
                  </a:schemeClr>
                </a:solidFill>
                <a:latin typeface="맑은 고딕" charset="0"/>
                <a:ea typeface="맑은 고딕" charset="0"/>
              </a:rPr>
              <a:t>System.out.print</a:t>
            </a:r>
            <a:r>
              <a:rPr lang="en-US" altLang="ko-KR" sz="3500" dirty="0">
                <a:solidFill>
                  <a:schemeClr val="tx2">
                    <a:lumMod val="65000"/>
                    <a:lumOff val="35000"/>
                  </a:schemeClr>
                </a:solidFill>
                <a:latin typeface="맑은 고딕" charset="0"/>
                <a:ea typeface="맑은 고딕" charset="0"/>
              </a:rPr>
              <a:t>("&gt;</a:t>
            </a:r>
            <a:r>
              <a:rPr lang="ko-KR" altLang="en-US" sz="3500" dirty="0">
                <a:solidFill>
                  <a:schemeClr val="tx2">
                    <a:lumMod val="65000"/>
                    <a:lumOff val="35000"/>
                  </a:schemeClr>
                </a:solidFill>
                <a:latin typeface="맑은 고딕" charset="0"/>
                <a:ea typeface="맑은 고딕" charset="0"/>
              </a:rPr>
              <a:t>입력</a:t>
            </a:r>
            <a:r>
              <a:rPr lang="en-US" altLang="ko-KR" sz="3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o = </a:t>
            </a:r>
            <a:r>
              <a:rPr lang="en-US" altLang="ko-KR" sz="3500" dirty="0" err="1">
                <a:solidFill>
                  <a:schemeClr val="tx2">
                    <a:lumMod val="65000"/>
                    <a:lumOff val="35000"/>
                  </a:schemeClr>
                </a:solidFill>
                <a:latin typeface="맑은 고딕" charset="0"/>
                <a:ea typeface="맑은 고딕" charset="0"/>
              </a:rPr>
              <a:t>scanner.next</a:t>
            </a:r>
            <a:r>
              <a:rPr lang="en-US" altLang="ko-KR" sz="35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if(</a:t>
            </a:r>
            <a:r>
              <a:rPr lang="en-US" altLang="ko-KR" sz="3500" dirty="0" err="1">
                <a:solidFill>
                  <a:schemeClr val="tx2">
                    <a:lumMod val="65000"/>
                    <a:lumOff val="35000"/>
                  </a:schemeClr>
                </a:solidFill>
                <a:latin typeface="맑은 고딕" charset="0"/>
                <a:ea typeface="맑은 고딕" charset="0"/>
              </a:rPr>
              <a:t>o.equals</a:t>
            </a:r>
            <a:r>
              <a:rPr lang="en-US" altLang="ko-KR" sz="3500" dirty="0">
                <a:solidFill>
                  <a:schemeClr val="tx2">
                    <a:lumMod val="65000"/>
                    <a:lumOff val="35000"/>
                  </a:schemeClr>
                </a:solidFill>
                <a:latin typeface="맑은 고딕" charset="0"/>
                <a:ea typeface="맑은 고딕" charset="0"/>
              </a:rPr>
              <a:t>("y")) {</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break;</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35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154896394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setEnterGoodsEvent</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register.list.length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break;</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goods.setEvent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saleEnterGoods</a:t>
            </a:r>
            <a:r>
              <a:rPr lang="en-US" altLang="ko-KR" sz="1400" dirty="0">
                <a:solidFill>
                  <a:schemeClr val="tx2">
                    <a:lumMod val="65000"/>
                    <a:lumOff val="35000"/>
                  </a:schemeClr>
                </a:solidFill>
                <a:latin typeface="맑은 고딕" charset="0"/>
                <a:ea typeface="맑은 고딕" charset="0"/>
              </a:rPr>
              <a: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gross_price</a:t>
            </a:r>
            <a:r>
              <a:rPr lang="en-US" altLang="ko-KR" sz="1400" dirty="0">
                <a:solidFill>
                  <a:schemeClr val="tx2">
                    <a:lumMod val="65000"/>
                    <a:lumOff val="35000"/>
                  </a:schemeClr>
                </a:solidFill>
                <a:latin typeface="맑은 고딕" charset="0"/>
                <a:ea typeface="맑은 고딕" charset="0"/>
              </a:rPr>
              <a:t>=0;</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price[] = new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[100];</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money=0;</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payment;</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String card="";</a:t>
            </a:r>
          </a:p>
          <a:p>
            <a:pPr marL="0" indent="0" defTabSz="45000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2006659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92500" lnSpcReduction="10000"/>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구매하실 물건과 수량을 입력하세요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goods.showList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enterGoods</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register.list.length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while(true)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goods.check</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))&gt;0)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 + "</a:t>
            </a:r>
            <a:r>
              <a:rPr lang="ko-KR" altLang="en-US" sz="1400" dirty="0">
                <a:solidFill>
                  <a:schemeClr val="tx2">
                    <a:lumMod val="65000"/>
                    <a:lumOff val="35000"/>
                  </a:schemeClr>
                </a:solidFill>
                <a:latin typeface="맑은 고딕" charset="0"/>
                <a:ea typeface="맑은 고딕" charset="0"/>
              </a:rPr>
              <a:t>의 재고가 </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quan</a:t>
            </a:r>
            <a:r>
              <a:rPr lang="en-US" altLang="ko-KR" sz="1400" dirty="0">
                <a:solidFill>
                  <a:schemeClr val="tx2">
                    <a:lumMod val="65000"/>
                    <a:lumOff val="35000"/>
                  </a:schemeClr>
                </a:solidFill>
                <a:latin typeface="맑은 고딕" charset="0"/>
                <a:ea typeface="맑은 고딕" charset="0"/>
              </a:rPr>
              <a:t> + "</a:t>
            </a:r>
            <a:r>
              <a:rPr lang="ko-KR" altLang="en-US" sz="1400" dirty="0">
                <a:solidFill>
                  <a:schemeClr val="tx2">
                    <a:lumMod val="65000"/>
                    <a:lumOff val="35000"/>
                  </a:schemeClr>
                </a:solidFill>
                <a:latin typeface="맑은 고딕" charset="0"/>
                <a:ea typeface="맑은 고딕" charset="0"/>
              </a:rPr>
              <a:t>개만큼 재고가 부족합니다</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 + "</a:t>
            </a:r>
            <a:r>
              <a:rPr lang="ko-KR" altLang="en-US" sz="1400" dirty="0">
                <a:solidFill>
                  <a:schemeClr val="tx2">
                    <a:lumMod val="65000"/>
                    <a:lumOff val="35000"/>
                  </a:schemeClr>
                </a:solidFill>
                <a:latin typeface="맑은 고딕" charset="0"/>
                <a:ea typeface="맑은 고딕" charset="0"/>
              </a:rPr>
              <a:t>의 현재 재고는 </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num-quan</a:t>
            </a:r>
            <a:r>
              <a:rPr lang="en-US" altLang="ko-KR" sz="1400" dirty="0">
                <a:solidFill>
                  <a:schemeClr val="tx2">
                    <a:lumMod val="65000"/>
                    <a:lumOff val="35000"/>
                  </a:schemeClr>
                </a:solidFill>
                <a:latin typeface="맑은 고딕" charset="0"/>
                <a:ea typeface="맑은 고딕" charset="0"/>
              </a:rPr>
              <a:t>) + "</a:t>
            </a:r>
            <a:r>
              <a:rPr lang="ko-KR" altLang="en-US" sz="1400" dirty="0" err="1">
                <a:solidFill>
                  <a:schemeClr val="tx2">
                    <a:lumMod val="65000"/>
                    <a:lumOff val="35000"/>
                  </a:schemeClr>
                </a:solidFill>
                <a:latin typeface="맑은 고딕" charset="0"/>
                <a:ea typeface="맑은 고딕" charset="0"/>
              </a:rPr>
              <a:t>개입니</a:t>
            </a:r>
            <a:endParaRPr lang="en-US" altLang="ko-KR" sz="1400" dirty="0">
              <a:solidFill>
                <a:schemeClr val="tx2">
                  <a:lumMod val="65000"/>
                  <a:lumOff val="35000"/>
                </a:schemeClr>
              </a:solidFill>
              <a:latin typeface="맑은 고딕" charset="0"/>
              <a:ea typeface="맑은 고딕" charset="0"/>
            </a:endParaRP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다</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 + "</a:t>
            </a:r>
            <a:r>
              <a:rPr lang="ko-KR" altLang="en-US" sz="1400" dirty="0">
                <a:solidFill>
                  <a:schemeClr val="tx2">
                    <a:lumMod val="65000"/>
                    <a:lumOff val="35000"/>
                  </a:schemeClr>
                </a:solidFill>
                <a:latin typeface="맑은 고딕" charset="0"/>
                <a:ea typeface="맑은 고딕" charset="0"/>
              </a:rPr>
              <a:t>의 구매수량을 다시 입력해주세요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scanner.nextInt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b="0" cap="none"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351852393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92500" lnSpcReduction="20000"/>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while(true)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구매하시겠습니까</a:t>
            </a:r>
            <a:r>
              <a:rPr lang="en-US" altLang="ko-KR" sz="1400" dirty="0">
                <a:solidFill>
                  <a:schemeClr val="tx2">
                    <a:lumMod val="65000"/>
                    <a:lumOff val="35000"/>
                  </a:schemeClr>
                </a:solidFill>
                <a:latin typeface="맑은 고딕" charset="0"/>
                <a:ea typeface="맑은 고딕" charset="0"/>
              </a:rPr>
              <a:t>?(y/n)");</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String o = </a:t>
            </a:r>
            <a:r>
              <a:rPr lang="en-US" altLang="ko-KR" sz="1400" dirty="0" err="1">
                <a:solidFill>
                  <a:schemeClr val="tx2">
                    <a:lumMod val="65000"/>
                    <a:lumOff val="35000"/>
                  </a:schemeClr>
                </a:solidFill>
                <a:latin typeface="맑은 고딕" charset="0"/>
                <a:ea typeface="맑은 고딕" charset="0"/>
              </a:rPr>
              <a:t>scanner.next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o.equals</a:t>
            </a:r>
            <a:r>
              <a:rPr lang="en-US" altLang="ko-KR" sz="1400" dirty="0">
                <a:solidFill>
                  <a:schemeClr val="tx2">
                    <a:lumMod val="65000"/>
                    <a:lumOff val="35000"/>
                  </a:schemeClr>
                </a:solidFill>
                <a:latin typeface="맑은 고딕" charset="0"/>
                <a:ea typeface="맑은 고딕" charset="0"/>
              </a:rPr>
              <a:t>("y"))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if(</a:t>
            </a:r>
            <a:r>
              <a:rPr lang="en-US" altLang="ko-KR" sz="1400" dirty="0" err="1">
                <a:solidFill>
                  <a:schemeClr val="tx2">
                    <a:lumMod val="65000"/>
                    <a:lumOff val="35000"/>
                  </a:schemeClr>
                </a:solidFill>
                <a:latin typeface="맑은 고딕" charset="0"/>
                <a:ea typeface="맑은 고딕" charset="0"/>
              </a:rPr>
              <a:t>o.equals</a:t>
            </a:r>
            <a:r>
              <a:rPr lang="en-US" altLang="ko-KR" sz="1400" dirty="0">
                <a:solidFill>
                  <a:schemeClr val="tx2">
                    <a:lumMod val="65000"/>
                    <a:lumOff val="35000"/>
                  </a:schemeClr>
                </a:solidFill>
                <a:latin typeface="맑은 고딕" charset="0"/>
                <a:ea typeface="맑은 고딕" charset="0"/>
              </a:rPr>
              <a:t>("n"))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("'y'</a:t>
            </a:r>
            <a:r>
              <a:rPr lang="ko-KR" altLang="en-US" sz="1400" dirty="0">
                <a:solidFill>
                  <a:schemeClr val="tx2">
                    <a:lumMod val="65000"/>
                    <a:lumOff val="35000"/>
                  </a:schemeClr>
                </a:solidFill>
                <a:latin typeface="맑은 고딕" charset="0"/>
                <a:ea typeface="맑은 고딕" charset="0"/>
              </a:rPr>
              <a:t>나 </a:t>
            </a:r>
            <a:r>
              <a:rPr lang="en-US" altLang="ko-KR" sz="1400" dirty="0">
                <a:solidFill>
                  <a:schemeClr val="tx2">
                    <a:lumMod val="65000"/>
                    <a:lumOff val="35000"/>
                  </a:schemeClr>
                </a:solidFill>
                <a:latin typeface="맑은 고딕" charset="0"/>
                <a:ea typeface="맑은 고딕" charset="0"/>
              </a:rPr>
              <a:t>'n'</a:t>
            </a:r>
            <a:r>
              <a:rPr lang="ko-KR" altLang="en-US" sz="1400" dirty="0">
                <a:solidFill>
                  <a:schemeClr val="tx2">
                    <a:lumMod val="65000"/>
                    <a:lumOff val="35000"/>
                  </a:schemeClr>
                </a:solidFill>
                <a:latin typeface="맑은 고딕" charset="0"/>
                <a:ea typeface="맑은 고딕" charset="0"/>
              </a:rPr>
              <a:t>을 입력해주세요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for(</a:t>
            </a:r>
            <a:r>
              <a:rPr lang="en-US" altLang="ko-KR" sz="1400" b="0" cap="none" dirty="0" err="1">
                <a:solidFill>
                  <a:schemeClr val="tx2">
                    <a:lumMod val="65000"/>
                    <a:lumOff val="35000"/>
                  </a:schemeClr>
                </a:solidFill>
                <a:latin typeface="맑은 고딕" charset="0"/>
                <a:ea typeface="맑은 고딕" charset="0"/>
              </a:rPr>
              <a:t>int</a:t>
            </a: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=0; </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&lt;</a:t>
            </a:r>
            <a:r>
              <a:rPr lang="en-US" altLang="ko-KR" sz="1400" b="0" cap="none" dirty="0" err="1">
                <a:solidFill>
                  <a:schemeClr val="tx2">
                    <a:lumMod val="65000"/>
                    <a:lumOff val="35000"/>
                  </a:schemeClr>
                </a:solidFill>
                <a:latin typeface="맑은 고딕" charset="0"/>
                <a:ea typeface="맑은 고딕" charset="0"/>
              </a:rPr>
              <a:t>register.list.length</a:t>
            </a: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if(</a:t>
            </a:r>
            <a:r>
              <a:rPr lang="en-US" altLang="ko-KR" sz="1400" b="0" cap="none" dirty="0" err="1">
                <a:solidFill>
                  <a:schemeClr val="tx2">
                    <a:lumMod val="65000"/>
                    <a:lumOff val="35000"/>
                  </a:schemeClr>
                </a:solidFill>
                <a:latin typeface="맑은 고딕" charset="0"/>
                <a:ea typeface="맑은 고딕" charset="0"/>
              </a:rPr>
              <a:t>register.list</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]==null) break;</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price[</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 = </a:t>
            </a:r>
            <a:r>
              <a:rPr lang="en-US" altLang="ko-KR" sz="1400" b="0" cap="none" dirty="0" err="1">
                <a:solidFill>
                  <a:schemeClr val="tx2">
                    <a:lumMod val="65000"/>
                    <a:lumOff val="35000"/>
                  </a:schemeClr>
                </a:solidFill>
                <a:latin typeface="맑은 고딕" charset="0"/>
                <a:ea typeface="맑은 고딕" charset="0"/>
              </a:rPr>
              <a:t>goods.sale</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register.list</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].id, </a:t>
            </a:r>
            <a:r>
              <a:rPr lang="en-US" altLang="ko-KR" sz="1400" b="0" cap="none" dirty="0" err="1">
                <a:solidFill>
                  <a:schemeClr val="tx2">
                    <a:lumMod val="65000"/>
                    <a:lumOff val="35000"/>
                  </a:schemeClr>
                </a:solidFill>
                <a:latin typeface="맑은 고딕" charset="0"/>
                <a:ea typeface="맑은 고딕" charset="0"/>
              </a:rPr>
              <a:t>register.list</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num</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gross_price</a:t>
            </a:r>
            <a:r>
              <a:rPr lang="en-US" altLang="ko-KR" sz="1400" b="0" cap="none" dirty="0">
                <a:solidFill>
                  <a:schemeClr val="tx2">
                    <a:lumMod val="65000"/>
                    <a:lumOff val="35000"/>
                  </a:schemeClr>
                </a:solidFill>
                <a:latin typeface="맑은 고딕" charset="0"/>
                <a:ea typeface="맑은 고딕" charset="0"/>
              </a:rPr>
              <a:t> += price[</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	</a:t>
            </a:r>
          </a:p>
        </p:txBody>
      </p:sp>
    </p:spTree>
    <p:extLst>
      <p:ext uri="{BB962C8B-B14F-4D97-AF65-F5344CB8AC3E}">
        <p14:creationId xmlns:p14="http://schemas.microsoft.com/office/powerpoint/2010/main" val="393256219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92500" lnSpcReduction="10000"/>
          </a:bodyPr>
          <a:lstStyle/>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System.out.println("</a:t>
            </a:r>
            <a:r>
              <a:rPr lang="ko-KR" altLang="en-US" sz="1300" dirty="0">
                <a:solidFill>
                  <a:schemeClr val="tx2">
                    <a:lumMod val="65000"/>
                    <a:lumOff val="35000"/>
                  </a:schemeClr>
                </a:solidFill>
                <a:latin typeface="맑은 고딕" charset="0"/>
                <a:ea typeface="맑은 고딕" charset="0"/>
              </a:rPr>
              <a:t>총 가격은 </a:t>
            </a:r>
            <a:r>
              <a:rPr lang="en-US" altLang="ko-KR" sz="1300" dirty="0">
                <a:solidFill>
                  <a:schemeClr val="tx2">
                    <a:lumMod val="65000"/>
                    <a:lumOff val="35000"/>
                  </a:schemeClr>
                </a:solidFill>
                <a:latin typeface="맑은 고딕" charset="0"/>
                <a:ea typeface="맑은 고딕" charset="0"/>
              </a:rPr>
              <a:t>"</a:t>
            </a:r>
            <a:r>
              <a:rPr lang="ko-KR" altLang="en-US" sz="1300" dirty="0">
                <a:solidFill>
                  <a:schemeClr val="tx2">
                    <a:lumMod val="65000"/>
                    <a:lumOff val="35000"/>
                  </a:schemeClr>
                </a:solidFill>
                <a:latin typeface="맑은 고딕" charset="0"/>
                <a:ea typeface="맑은 고딕" charset="0"/>
              </a:rPr>
              <a:t> </a:t>
            </a:r>
            <a:r>
              <a:rPr lang="en-US" altLang="ko-KR" sz="1300" dirty="0">
                <a:solidFill>
                  <a:schemeClr val="tx2">
                    <a:lumMod val="65000"/>
                    <a:lumOff val="35000"/>
                  </a:schemeClr>
                </a:solidFill>
                <a:latin typeface="맑은 고딕" charset="0"/>
                <a:ea typeface="맑은 고딕" charset="0"/>
              </a:rPr>
              <a:t>+ </a:t>
            </a:r>
            <a:r>
              <a:rPr lang="en-US" altLang="ko-KR" sz="1300" dirty="0" err="1">
                <a:solidFill>
                  <a:schemeClr val="tx2">
                    <a:lumMod val="65000"/>
                    <a:lumOff val="35000"/>
                  </a:schemeClr>
                </a:solidFill>
                <a:latin typeface="맑은 고딕" charset="0"/>
                <a:ea typeface="맑은 고딕" charset="0"/>
              </a:rPr>
              <a:t>gross_price</a:t>
            </a:r>
            <a:r>
              <a:rPr lang="en-US" altLang="ko-KR" sz="1300" dirty="0">
                <a:solidFill>
                  <a:schemeClr val="tx2">
                    <a:lumMod val="65000"/>
                    <a:lumOff val="35000"/>
                  </a:schemeClr>
                </a:solidFill>
                <a:latin typeface="맑은 고딕" charset="0"/>
                <a:ea typeface="맑은 고딕" charset="0"/>
              </a:rPr>
              <a:t> + "</a:t>
            </a:r>
            <a:r>
              <a:rPr lang="ko-KR" altLang="en-US" sz="1300" dirty="0">
                <a:solidFill>
                  <a:schemeClr val="tx2">
                    <a:lumMod val="65000"/>
                    <a:lumOff val="35000"/>
                  </a:schemeClr>
                </a:solidFill>
                <a:latin typeface="맑은 고딕" charset="0"/>
                <a:ea typeface="맑은 고딕" charset="0"/>
              </a:rPr>
              <a:t>입니다</a:t>
            </a:r>
            <a:r>
              <a:rPr lang="en-US" altLang="ko-KR" sz="13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while(true) {</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System.out.println("</a:t>
            </a:r>
            <a:r>
              <a:rPr lang="ko-KR" altLang="en-US" sz="1300" dirty="0">
                <a:solidFill>
                  <a:schemeClr val="tx2">
                    <a:lumMod val="65000"/>
                    <a:lumOff val="35000"/>
                  </a:schemeClr>
                </a:solidFill>
                <a:latin typeface="맑은 고딕" charset="0"/>
                <a:ea typeface="맑은 고딕" charset="0"/>
              </a:rPr>
              <a:t>어떤 방식으로 결제를 하시겠습니까</a:t>
            </a:r>
            <a:r>
              <a:rPr lang="en-US" altLang="ko-KR" sz="1300" dirty="0">
                <a:solidFill>
                  <a:schemeClr val="tx2">
                    <a:lumMod val="65000"/>
                    <a:lumOff val="35000"/>
                  </a:schemeClr>
                </a:solidFill>
                <a:latin typeface="맑은 고딕" charset="0"/>
                <a:ea typeface="맑은 고딕" charset="0"/>
              </a:rPr>
              <a:t>? (</a:t>
            </a:r>
            <a:r>
              <a:rPr lang="ko-KR" altLang="en-US" sz="1300" dirty="0">
                <a:solidFill>
                  <a:schemeClr val="tx2">
                    <a:lumMod val="65000"/>
                    <a:lumOff val="35000"/>
                  </a:schemeClr>
                </a:solidFill>
                <a:latin typeface="맑은 고딕" charset="0"/>
                <a:ea typeface="맑은 고딕" charset="0"/>
              </a:rPr>
              <a:t>현금</a:t>
            </a:r>
            <a:r>
              <a:rPr lang="en-US" altLang="ko-KR" sz="1300" dirty="0">
                <a:solidFill>
                  <a:schemeClr val="tx2">
                    <a:lumMod val="65000"/>
                    <a:lumOff val="35000"/>
                  </a:schemeClr>
                </a:solidFill>
                <a:latin typeface="맑은 고딕" charset="0"/>
                <a:ea typeface="맑은 고딕" charset="0"/>
              </a:rPr>
              <a:t>/</a:t>
            </a:r>
            <a:r>
              <a:rPr lang="ko-KR" altLang="en-US" sz="1300" dirty="0">
                <a:solidFill>
                  <a:schemeClr val="tx2">
                    <a:lumMod val="65000"/>
                    <a:lumOff val="35000"/>
                  </a:schemeClr>
                </a:solidFill>
                <a:latin typeface="맑은 고딕" charset="0"/>
                <a:ea typeface="맑은 고딕" charset="0"/>
              </a:rPr>
              <a:t>카드</a:t>
            </a:r>
            <a:r>
              <a:rPr lang="en-US" altLang="ko-KR" sz="13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a:t>
            </a:r>
            <a:r>
              <a:rPr lang="en-US" altLang="ko-KR" sz="1300" dirty="0" err="1">
                <a:solidFill>
                  <a:schemeClr val="tx2">
                    <a:lumMod val="65000"/>
                    <a:lumOff val="35000"/>
                  </a:schemeClr>
                </a:solidFill>
                <a:latin typeface="맑은 고딕" charset="0"/>
                <a:ea typeface="맑은 고딕" charset="0"/>
              </a:rPr>
              <a:t>System.out.print</a:t>
            </a:r>
            <a:r>
              <a:rPr lang="en-US" altLang="ko-KR" sz="1300" dirty="0">
                <a:solidFill>
                  <a:schemeClr val="tx2">
                    <a:lumMod val="65000"/>
                    <a:lumOff val="35000"/>
                  </a:schemeClr>
                </a:solidFill>
                <a:latin typeface="맑은 고딕" charset="0"/>
                <a:ea typeface="맑은 고딕" charset="0"/>
              </a:rPr>
              <a:t>("&gt;</a:t>
            </a:r>
            <a:r>
              <a:rPr lang="ko-KR" altLang="en-US" sz="1300" dirty="0">
                <a:solidFill>
                  <a:schemeClr val="tx2">
                    <a:lumMod val="65000"/>
                    <a:lumOff val="35000"/>
                  </a:schemeClr>
                </a:solidFill>
                <a:latin typeface="맑은 고딕" charset="0"/>
                <a:ea typeface="맑은 고딕" charset="0"/>
              </a:rPr>
              <a:t>입력</a:t>
            </a:r>
            <a:r>
              <a:rPr lang="en-US" altLang="ko-KR" sz="13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payment = </a:t>
            </a:r>
            <a:r>
              <a:rPr lang="en-US" altLang="ko-KR" sz="1300" dirty="0" err="1">
                <a:solidFill>
                  <a:schemeClr val="tx2">
                    <a:lumMod val="65000"/>
                    <a:lumOff val="35000"/>
                  </a:schemeClr>
                </a:solidFill>
                <a:latin typeface="맑은 고딕" charset="0"/>
                <a:ea typeface="맑은 고딕" charset="0"/>
              </a:rPr>
              <a:t>scanner.next</a:t>
            </a:r>
            <a:r>
              <a:rPr lang="en-US" altLang="ko-KR" sz="13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if(</a:t>
            </a:r>
            <a:r>
              <a:rPr lang="en-US" altLang="ko-KR" sz="1300" dirty="0" err="1">
                <a:solidFill>
                  <a:schemeClr val="tx2">
                    <a:lumMod val="65000"/>
                    <a:lumOff val="35000"/>
                  </a:schemeClr>
                </a:solidFill>
                <a:latin typeface="맑은 고딕" charset="0"/>
                <a:ea typeface="맑은 고딕" charset="0"/>
              </a:rPr>
              <a:t>payment.equals</a:t>
            </a:r>
            <a:r>
              <a:rPr lang="en-US" altLang="ko-KR" sz="1300" dirty="0">
                <a:solidFill>
                  <a:schemeClr val="tx2">
                    <a:lumMod val="65000"/>
                    <a:lumOff val="35000"/>
                  </a:schemeClr>
                </a:solidFill>
                <a:latin typeface="맑은 고딕" charset="0"/>
                <a:ea typeface="맑은 고딕" charset="0"/>
              </a:rPr>
              <a:t>("</a:t>
            </a:r>
            <a:r>
              <a:rPr lang="ko-KR" altLang="en-US" sz="1300" dirty="0">
                <a:solidFill>
                  <a:schemeClr val="tx2">
                    <a:lumMod val="65000"/>
                    <a:lumOff val="35000"/>
                  </a:schemeClr>
                </a:solidFill>
                <a:latin typeface="맑은 고딕" charset="0"/>
                <a:ea typeface="맑은 고딕" charset="0"/>
              </a:rPr>
              <a:t>현금</a:t>
            </a:r>
            <a:r>
              <a:rPr lang="en-US" altLang="ko-KR" sz="13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while(true) {</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System.out.println("</a:t>
            </a:r>
            <a:r>
              <a:rPr lang="ko-KR" altLang="en-US" sz="1300" dirty="0">
                <a:solidFill>
                  <a:schemeClr val="tx2">
                    <a:lumMod val="65000"/>
                    <a:lumOff val="35000"/>
                  </a:schemeClr>
                </a:solidFill>
                <a:latin typeface="맑은 고딕" charset="0"/>
                <a:ea typeface="맑은 고딕" charset="0"/>
              </a:rPr>
              <a:t>얼마를 내시겠습니까</a:t>
            </a:r>
            <a:r>
              <a:rPr lang="en-US" altLang="ko-KR" sz="1300" dirty="0">
                <a:solidFill>
                  <a:schemeClr val="tx2">
                    <a:lumMod val="65000"/>
                    <a:lumOff val="35000"/>
                  </a:schemeClr>
                </a:solidFill>
                <a:latin typeface="맑은 고딕" charset="0"/>
                <a:ea typeface="맑은 고딕" charset="0"/>
              </a:rPr>
              <a:t>?(</a:t>
            </a:r>
            <a:r>
              <a:rPr lang="ko-KR" altLang="en-US" sz="1300" dirty="0">
                <a:solidFill>
                  <a:schemeClr val="tx2">
                    <a:lumMod val="65000"/>
                    <a:lumOff val="35000"/>
                  </a:schemeClr>
                </a:solidFill>
                <a:latin typeface="맑은 고딕" charset="0"/>
                <a:ea typeface="맑은 고딕" charset="0"/>
              </a:rPr>
              <a:t>원 생략</a:t>
            </a:r>
            <a:r>
              <a:rPr lang="en-US" altLang="ko-KR" sz="1300" dirty="0">
                <a:solidFill>
                  <a:schemeClr val="tx2">
                    <a:lumMod val="65000"/>
                    <a:lumOff val="35000"/>
                  </a:schemeClr>
                </a:solidFill>
                <a:latin typeface="맑은 고딕" charset="0"/>
                <a:ea typeface="맑은 고딕" charset="0"/>
              </a:rPr>
              <a:t>, </a:t>
            </a:r>
            <a:r>
              <a:rPr lang="ko-KR" altLang="en-US" sz="1300" dirty="0">
                <a:solidFill>
                  <a:schemeClr val="tx2">
                    <a:lumMod val="65000"/>
                    <a:lumOff val="35000"/>
                  </a:schemeClr>
                </a:solidFill>
                <a:latin typeface="맑은 고딕" charset="0"/>
                <a:ea typeface="맑은 고딕" charset="0"/>
              </a:rPr>
              <a:t>반드시 숫자만 입력</a:t>
            </a:r>
            <a:r>
              <a:rPr lang="en-US" altLang="ko-KR" sz="13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a:t>
            </a:r>
            <a:r>
              <a:rPr lang="en-US" altLang="ko-KR" sz="1300" dirty="0" err="1">
                <a:solidFill>
                  <a:schemeClr val="tx2">
                    <a:lumMod val="65000"/>
                    <a:lumOff val="35000"/>
                  </a:schemeClr>
                </a:solidFill>
                <a:latin typeface="맑은 고딕" charset="0"/>
                <a:ea typeface="맑은 고딕" charset="0"/>
              </a:rPr>
              <a:t>System.out.print</a:t>
            </a:r>
            <a:r>
              <a:rPr lang="en-US" altLang="ko-KR" sz="1300" dirty="0">
                <a:solidFill>
                  <a:schemeClr val="tx2">
                    <a:lumMod val="65000"/>
                    <a:lumOff val="35000"/>
                  </a:schemeClr>
                </a:solidFill>
                <a:latin typeface="맑은 고딕" charset="0"/>
                <a:ea typeface="맑은 고딕" charset="0"/>
              </a:rPr>
              <a:t>("&gt;</a:t>
            </a:r>
            <a:r>
              <a:rPr lang="ko-KR" altLang="en-US" sz="1300" dirty="0">
                <a:solidFill>
                  <a:schemeClr val="tx2">
                    <a:lumMod val="65000"/>
                    <a:lumOff val="35000"/>
                  </a:schemeClr>
                </a:solidFill>
                <a:latin typeface="맑은 고딕" charset="0"/>
                <a:ea typeface="맑은 고딕" charset="0"/>
              </a:rPr>
              <a:t>입력</a:t>
            </a:r>
            <a:r>
              <a:rPr lang="en-US" altLang="ko-KR" sz="13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money = </a:t>
            </a:r>
            <a:r>
              <a:rPr lang="en-US" altLang="ko-KR" sz="1300" dirty="0" err="1">
                <a:solidFill>
                  <a:schemeClr val="tx2">
                    <a:lumMod val="65000"/>
                    <a:lumOff val="35000"/>
                  </a:schemeClr>
                </a:solidFill>
                <a:latin typeface="맑은 고딕" charset="0"/>
                <a:ea typeface="맑은 고딕" charset="0"/>
              </a:rPr>
              <a:t>scanner.nextInt</a:t>
            </a:r>
            <a:r>
              <a:rPr lang="en-US" altLang="ko-KR" sz="13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if(money&lt;</a:t>
            </a:r>
            <a:r>
              <a:rPr lang="en-US" altLang="ko-KR" sz="1300" dirty="0" err="1">
                <a:solidFill>
                  <a:schemeClr val="tx2">
                    <a:lumMod val="65000"/>
                    <a:lumOff val="35000"/>
                  </a:schemeClr>
                </a:solidFill>
                <a:latin typeface="맑은 고딕" charset="0"/>
                <a:ea typeface="맑은 고딕" charset="0"/>
              </a:rPr>
              <a:t>gross_price</a:t>
            </a:r>
            <a:r>
              <a:rPr lang="en-US" altLang="ko-KR" sz="13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System.out.println("</a:t>
            </a:r>
            <a:r>
              <a:rPr lang="ko-KR" altLang="en-US" sz="1300" dirty="0">
                <a:solidFill>
                  <a:schemeClr val="tx2">
                    <a:lumMod val="65000"/>
                    <a:lumOff val="35000"/>
                  </a:schemeClr>
                </a:solidFill>
                <a:latin typeface="맑은 고딕" charset="0"/>
                <a:ea typeface="맑은 고딕" charset="0"/>
              </a:rPr>
              <a:t>총 가격보다 같거나 큰 금액을 주시기 바랍니다</a:t>
            </a:r>
            <a:r>
              <a:rPr lang="en-US" altLang="ko-KR" sz="1300" dirty="0">
                <a:solidFill>
                  <a:schemeClr val="tx2">
                    <a:lumMod val="65000"/>
                    <a:lumOff val="35000"/>
                  </a:schemeClr>
                </a:solidFill>
                <a:latin typeface="맑은 고딕" charset="0"/>
                <a:ea typeface="맑은 고딕" charset="0"/>
              </a:rPr>
              <a:t>.");</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else {</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break;</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a:t>
            </a:r>
          </a:p>
          <a:p>
            <a:pPr marL="0" indent="0" defTabSz="450000">
              <a:lnSpc>
                <a:spcPct val="70000"/>
              </a:lnSpc>
              <a:spcBef>
                <a:spcPts val="1400"/>
              </a:spcBef>
              <a:buNone/>
            </a:pPr>
            <a:r>
              <a:rPr lang="en-US" altLang="ko-KR" sz="13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341372427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if(</a:t>
            </a:r>
            <a:r>
              <a:rPr lang="en-US" altLang="ko-KR" sz="1400" dirty="0" err="1">
                <a:solidFill>
                  <a:schemeClr val="tx2">
                    <a:lumMod val="65000"/>
                    <a:lumOff val="35000"/>
                  </a:schemeClr>
                </a:solidFill>
                <a:latin typeface="맑은 고딕" charset="0"/>
                <a:ea typeface="맑은 고딕" charset="0"/>
              </a:rPr>
              <a:t>payment.equals</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카드</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카드 종류 </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card = </a:t>
            </a:r>
            <a:r>
              <a:rPr lang="en-US" altLang="ko-KR" sz="1400" dirty="0" err="1">
                <a:solidFill>
                  <a:schemeClr val="tx2">
                    <a:lumMod val="65000"/>
                    <a:lumOff val="35000"/>
                  </a:schemeClr>
                </a:solidFill>
                <a:latin typeface="맑은 고딕" charset="0"/>
                <a:ea typeface="맑은 고딕" charset="0"/>
              </a:rPr>
              <a:t>scanner.next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payCredit</a:t>
            </a:r>
            <a:r>
              <a:rPr lang="en-US" altLang="ko-KR" sz="1400" dirty="0">
                <a:solidFill>
                  <a:schemeClr val="tx2">
                    <a:lumMod val="65000"/>
                    <a:lumOff val="35000"/>
                  </a:schemeClr>
                </a:solidFill>
                <a:latin typeface="맑은 고딕" charset="0"/>
                <a:ea typeface="맑은 고딕" charset="0"/>
              </a:rPr>
              <a:t>(card);</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현금</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이나 </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카드</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를 입력해주세요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receipt.add</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 register, price, </a:t>
            </a:r>
            <a:r>
              <a:rPr lang="en-US" altLang="ko-KR" sz="1400" dirty="0" err="1">
                <a:solidFill>
                  <a:schemeClr val="tx2">
                    <a:lumMod val="65000"/>
                    <a:lumOff val="35000"/>
                  </a:schemeClr>
                </a:solidFill>
                <a:latin typeface="맑은 고딕" charset="0"/>
                <a:ea typeface="맑은 고딕" charset="0"/>
              </a:rPr>
              <a:t>gross_price</a:t>
            </a:r>
            <a:r>
              <a:rPr lang="en-US" altLang="ko-KR" sz="1400" dirty="0">
                <a:solidFill>
                  <a:schemeClr val="tx2">
                    <a:lumMod val="65000"/>
                    <a:lumOff val="35000"/>
                  </a:schemeClr>
                </a:solidFill>
                <a:latin typeface="맑은 고딕" charset="0"/>
                <a:ea typeface="맑은 고딕" charset="0"/>
              </a:rPr>
              <a:t>, money, (money-</a:t>
            </a:r>
            <a:r>
              <a:rPr lang="en-US" altLang="ko-KR" sz="1400" dirty="0" err="1">
                <a:solidFill>
                  <a:schemeClr val="tx2">
                    <a:lumMod val="65000"/>
                    <a:lumOff val="35000"/>
                  </a:schemeClr>
                </a:solidFill>
                <a:latin typeface="맑은 고딕" charset="0"/>
                <a:ea typeface="맑은 고딕" charset="0"/>
              </a:rPr>
              <a:t>gross_price</a:t>
            </a:r>
            <a:r>
              <a:rPr lang="en-US" altLang="ko-KR" sz="1400" dirty="0">
                <a:solidFill>
                  <a:schemeClr val="tx2">
                    <a:lumMod val="65000"/>
                    <a:lumOff val="35000"/>
                  </a:schemeClr>
                </a:solidFill>
                <a:latin typeface="맑은 고딕" charset="0"/>
                <a:ea typeface="맑은 고딕" charset="0"/>
              </a:rPr>
              <a:t>), payment, card);</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receipt.showReceipt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register = new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216995379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payCredit</a:t>
            </a:r>
            <a:r>
              <a:rPr lang="en-US" altLang="ko-KR" sz="1400" dirty="0">
                <a:solidFill>
                  <a:schemeClr val="tx2">
                    <a:lumMod val="65000"/>
                    <a:lumOff val="35000"/>
                  </a:schemeClr>
                </a:solidFill>
                <a:latin typeface="맑은 고딕" charset="0"/>
                <a:ea typeface="맑은 고딕" charset="0"/>
              </a:rPr>
              <a:t>(String card){</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(card + "(</a:t>
            </a:r>
            <a:r>
              <a:rPr lang="ko-KR" altLang="en-US" sz="1400" dirty="0">
                <a:solidFill>
                  <a:schemeClr val="tx2">
                    <a:lumMod val="65000"/>
                    <a:lumOff val="35000"/>
                  </a:schemeClr>
                </a:solidFill>
                <a:latin typeface="맑은 고딕" charset="0"/>
                <a:ea typeface="맑은 고딕" charset="0"/>
              </a:rPr>
              <a:t>카드</a:t>
            </a:r>
            <a:r>
              <a:rPr lang="en-US" altLang="ko-KR" sz="1400" dirty="0">
                <a:solidFill>
                  <a:schemeClr val="tx2">
                    <a:lumMod val="65000"/>
                    <a:lumOff val="35000"/>
                  </a:schemeClr>
                </a:solidFill>
                <a:latin typeface="맑은 고딕" charset="0"/>
                <a:ea typeface="맑은 고딕" charset="0"/>
              </a:rPr>
              <a:t>) </a:t>
            </a:r>
            <a:r>
              <a:rPr lang="ko-KR" altLang="en-US" sz="1400" dirty="0" err="1">
                <a:solidFill>
                  <a:schemeClr val="tx2">
                    <a:lumMod val="65000"/>
                    <a:lumOff val="35000"/>
                  </a:schemeClr>
                </a:solidFill>
                <a:latin typeface="맑은 고딕" charset="0"/>
                <a:ea typeface="맑은 고딕" charset="0"/>
              </a:rPr>
              <a:t>결제중</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(card + "(</a:t>
            </a:r>
            <a:r>
              <a:rPr lang="ko-KR" altLang="en-US" sz="1400" dirty="0">
                <a:solidFill>
                  <a:schemeClr val="tx2">
                    <a:lumMod val="65000"/>
                    <a:lumOff val="35000"/>
                  </a:schemeClr>
                </a:solidFill>
                <a:latin typeface="맑은 고딕" charset="0"/>
                <a:ea typeface="맑은 고딕" charset="0"/>
              </a:rPr>
              <a:t>카드</a:t>
            </a:r>
            <a:r>
              <a:rPr lang="en-US" altLang="ko-KR" sz="1400" dirty="0">
                <a:solidFill>
                  <a:schemeClr val="tx2">
                    <a:lumMod val="65000"/>
                    <a:lumOff val="35000"/>
                  </a:schemeClr>
                </a:solidFill>
                <a:latin typeface="맑은 고딕" charset="0"/>
                <a:ea typeface="맑은 고딕" charset="0"/>
              </a:rPr>
              <a:t>) </a:t>
            </a:r>
            <a:r>
              <a:rPr lang="ko-KR" altLang="en-US" sz="1400" dirty="0" err="1">
                <a:solidFill>
                  <a:schemeClr val="tx2">
                    <a:lumMod val="65000"/>
                    <a:lumOff val="35000"/>
                  </a:schemeClr>
                </a:solidFill>
                <a:latin typeface="맑은 고딕" charset="0"/>
                <a:ea typeface="맑은 고딕" charset="0"/>
              </a:rPr>
              <a:t>결제중</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(card + "(</a:t>
            </a:r>
            <a:r>
              <a:rPr lang="ko-KR" altLang="en-US" sz="1400" dirty="0">
                <a:solidFill>
                  <a:schemeClr val="tx2">
                    <a:lumMod val="65000"/>
                    <a:lumOff val="35000"/>
                  </a:schemeClr>
                </a:solidFill>
                <a:latin typeface="맑은 고딕" charset="0"/>
                <a:ea typeface="맑은 고딕" charset="0"/>
              </a:rPr>
              <a:t>카드</a:t>
            </a:r>
            <a:r>
              <a:rPr lang="en-US" altLang="ko-KR" sz="1400" dirty="0">
                <a:solidFill>
                  <a:schemeClr val="tx2">
                    <a:lumMod val="65000"/>
                    <a:lumOff val="35000"/>
                  </a:schemeClr>
                </a:solidFill>
                <a:latin typeface="맑은 고딕" charset="0"/>
                <a:ea typeface="맑은 고딕" charset="0"/>
              </a:rPr>
              <a:t>) </a:t>
            </a:r>
            <a:r>
              <a:rPr lang="ko-KR" altLang="en-US" sz="1400" dirty="0" err="1">
                <a:solidFill>
                  <a:schemeClr val="tx2">
                    <a:lumMod val="65000"/>
                    <a:lumOff val="35000"/>
                  </a:schemeClr>
                </a:solidFill>
                <a:latin typeface="맑은 고딕" charset="0"/>
                <a:ea typeface="맑은 고딕" charset="0"/>
              </a:rPr>
              <a:t>결제중</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카드 결제 완료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325051848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defTabSz="450000">
              <a:lnSpc>
                <a:spcPct val="60000"/>
              </a:lnSpc>
              <a:spcBef>
                <a:spcPts val="1400"/>
              </a:spcBef>
              <a:buNone/>
            </a:pPr>
            <a:endParaRPr lang="en-US" altLang="ko-KR" sz="1400" b="0" cap="none" dirty="0">
              <a:solidFill>
                <a:schemeClr val="tx2">
                  <a:lumMod val="65000"/>
                  <a:lumOff val="35000"/>
                </a:schemeClr>
              </a:solidFill>
              <a:latin typeface="맑은 고딕" charset="0"/>
              <a:ea typeface="맑은 고딕" charset="0"/>
            </a:endParaRP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public void </a:t>
            </a:r>
            <a:r>
              <a:rPr lang="en-US" altLang="ko-KR" sz="1400" b="0" cap="none" dirty="0" err="1">
                <a:solidFill>
                  <a:schemeClr val="tx2">
                    <a:lumMod val="65000"/>
                    <a:lumOff val="35000"/>
                  </a:schemeClr>
                </a:solidFill>
                <a:latin typeface="맑은 고딕" charset="0"/>
                <a:ea typeface="맑은 고딕" charset="0"/>
              </a:rPr>
              <a:t>refundEnterGoods</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int</a:t>
            </a: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num</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while(true) { </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this.receipt.showList</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System.out.println</a:t>
            </a:r>
            <a:r>
              <a:rPr lang="en-US" altLang="ko-KR" sz="1400" b="0" cap="none" dirty="0">
                <a:solidFill>
                  <a:schemeClr val="tx2">
                    <a:lumMod val="65000"/>
                    <a:lumOff val="35000"/>
                  </a:schemeClr>
                </a:solidFill>
                <a:latin typeface="맑은 고딕" charset="0"/>
                <a:ea typeface="맑은 고딕" charset="0"/>
              </a:rPr>
              <a:t>("&gt;</a:t>
            </a:r>
            <a:r>
              <a:rPr lang="ko-KR" altLang="en-US" sz="1400" b="0" cap="none" dirty="0">
                <a:solidFill>
                  <a:schemeClr val="tx2">
                    <a:lumMod val="65000"/>
                    <a:lumOff val="35000"/>
                  </a:schemeClr>
                </a:solidFill>
                <a:latin typeface="맑은 고딕" charset="0"/>
                <a:ea typeface="맑은 고딕" charset="0"/>
              </a:rPr>
              <a:t>환불할 영수증 번호 입력 </a:t>
            </a: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num</a:t>
            </a:r>
            <a:r>
              <a:rPr lang="en-US" altLang="ko-KR" sz="1400" b="0" cap="none" dirty="0">
                <a:solidFill>
                  <a:schemeClr val="tx2">
                    <a:lumMod val="65000"/>
                    <a:lumOff val="35000"/>
                  </a:schemeClr>
                </a:solidFill>
                <a:latin typeface="맑은 고딕" charset="0"/>
                <a:ea typeface="맑은 고딕" charset="0"/>
              </a:rPr>
              <a:t> = </a:t>
            </a:r>
            <a:r>
              <a:rPr lang="en-US" altLang="ko-KR" sz="1400" b="0" cap="none" dirty="0" err="1">
                <a:solidFill>
                  <a:schemeClr val="tx2">
                    <a:lumMod val="65000"/>
                    <a:lumOff val="35000"/>
                  </a:schemeClr>
                </a:solidFill>
                <a:latin typeface="맑은 고딕" charset="0"/>
                <a:ea typeface="맑은 고딕" charset="0"/>
              </a:rPr>
              <a:t>scanner.nextInt</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for(</a:t>
            </a:r>
            <a:r>
              <a:rPr lang="en-US" altLang="ko-KR" sz="1400" b="0" cap="none" dirty="0" err="1">
                <a:solidFill>
                  <a:schemeClr val="tx2">
                    <a:lumMod val="65000"/>
                    <a:lumOff val="35000"/>
                  </a:schemeClr>
                </a:solidFill>
                <a:latin typeface="맑은 고딕" charset="0"/>
                <a:ea typeface="맑은 고딕" charset="0"/>
              </a:rPr>
              <a:t>int</a:t>
            </a: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=0; </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&lt;</a:t>
            </a:r>
            <a:r>
              <a:rPr lang="en-US" altLang="ko-KR" sz="1400" b="0" cap="none" dirty="0" err="1">
                <a:solidFill>
                  <a:schemeClr val="tx2">
                    <a:lumMod val="65000"/>
                    <a:lumOff val="35000"/>
                  </a:schemeClr>
                </a:solidFill>
                <a:latin typeface="맑은 고딕" charset="0"/>
                <a:ea typeface="맑은 고딕" charset="0"/>
              </a:rPr>
              <a:t>receipt.list.length</a:t>
            </a: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if(</a:t>
            </a:r>
            <a:r>
              <a:rPr lang="en-US" altLang="ko-KR" sz="1400" b="0" cap="none" dirty="0" err="1">
                <a:solidFill>
                  <a:schemeClr val="tx2">
                    <a:lumMod val="65000"/>
                    <a:lumOff val="35000"/>
                  </a:schemeClr>
                </a:solidFill>
                <a:latin typeface="맑은 고딕" charset="0"/>
                <a:ea typeface="맑은 고딕" charset="0"/>
              </a:rPr>
              <a:t>receipt.list</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]==null) break;</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if(</a:t>
            </a:r>
            <a:r>
              <a:rPr lang="en-US" altLang="ko-KR" sz="1400" b="0" cap="none" dirty="0" err="1">
                <a:solidFill>
                  <a:schemeClr val="tx2">
                    <a:lumMod val="65000"/>
                    <a:lumOff val="35000"/>
                  </a:schemeClr>
                </a:solidFill>
                <a:latin typeface="맑은 고딕" charset="0"/>
                <a:ea typeface="맑은 고딕" charset="0"/>
              </a:rPr>
              <a:t>receipt.list</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num</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num</a:t>
            </a: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if(</a:t>
            </a:r>
            <a:r>
              <a:rPr lang="en-US" altLang="ko-KR" sz="1400" b="0" cap="none" dirty="0" err="1">
                <a:solidFill>
                  <a:schemeClr val="tx2">
                    <a:lumMod val="65000"/>
                    <a:lumOff val="35000"/>
                  </a:schemeClr>
                </a:solidFill>
                <a:latin typeface="맑은 고딕" charset="0"/>
                <a:ea typeface="맑은 고딕" charset="0"/>
              </a:rPr>
              <a:t>receipt.list</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payment.equals</a:t>
            </a:r>
            <a:r>
              <a:rPr lang="en-US" altLang="ko-KR" sz="1400" b="0" cap="none" dirty="0">
                <a:solidFill>
                  <a:schemeClr val="tx2">
                    <a:lumMod val="65000"/>
                    <a:lumOff val="35000"/>
                  </a:schemeClr>
                </a:solidFill>
                <a:latin typeface="맑은 고딕" charset="0"/>
                <a:ea typeface="맑은 고딕" charset="0"/>
              </a:rPr>
              <a:t>("</a:t>
            </a:r>
            <a:r>
              <a:rPr lang="ko-KR" altLang="en-US" sz="1400" b="0" cap="none" dirty="0">
                <a:solidFill>
                  <a:schemeClr val="tx2">
                    <a:lumMod val="65000"/>
                    <a:lumOff val="35000"/>
                  </a:schemeClr>
                </a:solidFill>
                <a:latin typeface="맑은 고딕" charset="0"/>
                <a:ea typeface="맑은 고딕" charset="0"/>
              </a:rPr>
              <a:t>현금</a:t>
            </a: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System.out.println</a:t>
            </a:r>
            <a:r>
              <a:rPr lang="en-US" altLang="ko-KR" sz="1400" b="0" cap="none" dirty="0">
                <a:solidFill>
                  <a:schemeClr val="tx2">
                    <a:lumMod val="65000"/>
                    <a:lumOff val="35000"/>
                  </a:schemeClr>
                </a:solidFill>
                <a:latin typeface="맑은 고딕" charset="0"/>
                <a:ea typeface="맑은 고딕" charset="0"/>
              </a:rPr>
              <a:t>("</a:t>
            </a:r>
            <a:r>
              <a:rPr lang="ko-KR" altLang="en-US" sz="1400" b="0" cap="none" dirty="0" err="1">
                <a:solidFill>
                  <a:schemeClr val="tx2">
                    <a:lumMod val="65000"/>
                    <a:lumOff val="35000"/>
                  </a:schemeClr>
                </a:solidFill>
                <a:latin typeface="맑은 고딕" charset="0"/>
                <a:ea typeface="맑은 고딕" charset="0"/>
              </a:rPr>
              <a:t>환불받으실</a:t>
            </a:r>
            <a:r>
              <a:rPr lang="ko-KR" altLang="en-US" sz="1400" b="0" cap="none" dirty="0">
                <a:solidFill>
                  <a:schemeClr val="tx2">
                    <a:lumMod val="65000"/>
                    <a:lumOff val="35000"/>
                  </a:schemeClr>
                </a:solidFill>
                <a:latin typeface="맑은 고딕" charset="0"/>
                <a:ea typeface="맑은 고딕" charset="0"/>
              </a:rPr>
              <a:t> 금액은 </a:t>
            </a:r>
            <a:r>
              <a:rPr lang="en-US" altLang="ko-KR" sz="1400" b="0" cap="none" dirty="0">
                <a:solidFill>
                  <a:schemeClr val="tx2">
                    <a:lumMod val="65000"/>
                    <a:lumOff val="35000"/>
                  </a:schemeClr>
                </a:solidFill>
                <a:latin typeface="맑은 고딕" charset="0"/>
                <a:ea typeface="맑은 고딕" charset="0"/>
              </a:rPr>
              <a:t>" + </a:t>
            </a:r>
            <a:r>
              <a:rPr lang="en-US" altLang="ko-KR" sz="1400" b="0" cap="none" dirty="0" err="1">
                <a:solidFill>
                  <a:schemeClr val="tx2">
                    <a:lumMod val="65000"/>
                    <a:lumOff val="35000"/>
                  </a:schemeClr>
                </a:solidFill>
                <a:latin typeface="맑은 고딕" charset="0"/>
                <a:ea typeface="맑은 고딕" charset="0"/>
              </a:rPr>
              <a:t>receipt.list</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gross_price</a:t>
            </a:r>
            <a:r>
              <a:rPr lang="en-US" altLang="ko-KR" sz="1400" b="0" cap="none" dirty="0">
                <a:solidFill>
                  <a:schemeClr val="tx2">
                    <a:lumMod val="65000"/>
                    <a:lumOff val="35000"/>
                  </a:schemeClr>
                </a:solidFill>
                <a:latin typeface="맑은 고딕" charset="0"/>
                <a:ea typeface="맑은 고딕" charset="0"/>
              </a:rPr>
              <a:t> +"</a:t>
            </a:r>
            <a:r>
              <a:rPr lang="ko-KR" altLang="en-US" sz="1400" b="0" cap="none" dirty="0">
                <a:solidFill>
                  <a:schemeClr val="tx2">
                    <a:lumMod val="65000"/>
                    <a:lumOff val="35000"/>
                  </a:schemeClr>
                </a:solidFill>
                <a:latin typeface="맑은 고딕" charset="0"/>
                <a:ea typeface="맑은 고딕" charset="0"/>
              </a:rPr>
              <a:t>원 입니다</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pos_money</a:t>
            </a:r>
            <a:r>
              <a:rPr lang="en-US" altLang="ko-KR" sz="1400" b="0" cap="none" dirty="0">
                <a:solidFill>
                  <a:schemeClr val="tx2">
                    <a:lumMod val="65000"/>
                    <a:lumOff val="35000"/>
                  </a:schemeClr>
                </a:solidFill>
                <a:latin typeface="맑은 고딕" charset="0"/>
                <a:ea typeface="맑은 고딕" charset="0"/>
              </a:rPr>
              <a:t> -= </a:t>
            </a:r>
            <a:r>
              <a:rPr lang="en-US" altLang="ko-KR" sz="1400" b="0" cap="none" dirty="0" err="1">
                <a:solidFill>
                  <a:schemeClr val="tx2">
                    <a:lumMod val="65000"/>
                    <a:lumOff val="35000"/>
                  </a:schemeClr>
                </a:solidFill>
                <a:latin typeface="맑은 고딕" charset="0"/>
                <a:ea typeface="맑은 고딕" charset="0"/>
              </a:rPr>
              <a:t>receipt.list</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i</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gross_price</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r>
              <a:rPr lang="en-US" altLang="ko-KR" sz="1400" b="0" cap="none" dirty="0" err="1">
                <a:solidFill>
                  <a:schemeClr val="tx2">
                    <a:lumMod val="65000"/>
                    <a:lumOff val="35000"/>
                  </a:schemeClr>
                </a:solidFill>
                <a:latin typeface="맑은 고딕" charset="0"/>
                <a:ea typeface="맑은 고딕" charset="0"/>
              </a:rPr>
              <a:t>receipt.showRefundReceipt</a:t>
            </a:r>
            <a:r>
              <a:rPr lang="en-US" altLang="ko-KR" sz="1400" b="0" cap="none" dirty="0">
                <a:solidFill>
                  <a:schemeClr val="tx2">
                    <a:lumMod val="65000"/>
                    <a:lumOff val="35000"/>
                  </a:schemeClr>
                </a:solidFill>
                <a:latin typeface="맑은 고딕" charset="0"/>
                <a:ea typeface="맑은 고딕" charset="0"/>
              </a:rPr>
              <a:t>(</a:t>
            </a:r>
            <a:r>
              <a:rPr lang="en-US" altLang="ko-KR" sz="1400" b="0" cap="none" dirty="0" err="1">
                <a:solidFill>
                  <a:schemeClr val="tx2">
                    <a:lumMod val="65000"/>
                    <a:lumOff val="35000"/>
                  </a:schemeClr>
                </a:solidFill>
                <a:latin typeface="맑은 고딕" charset="0"/>
                <a:ea typeface="맑은 고딕" charset="0"/>
              </a:rPr>
              <a:t>num</a:t>
            </a:r>
            <a:r>
              <a:rPr lang="en-US" altLang="ko-KR" sz="1400" b="0" cap="none"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return;</a:t>
            </a:r>
          </a:p>
          <a:p>
            <a:pPr marL="0" indent="0" defTabSz="450000">
              <a:lnSpc>
                <a:spcPct val="6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388549126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refundCredit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receipt.list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].card);</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receipt.showRefundReceipt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올바른 영수증 번호를 입력해 주세요</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122993864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refundCredit</a:t>
            </a:r>
            <a:r>
              <a:rPr lang="en-US" altLang="ko-KR" sz="1400" dirty="0">
                <a:solidFill>
                  <a:schemeClr val="tx2">
                    <a:lumMod val="65000"/>
                    <a:lumOff val="35000"/>
                  </a:schemeClr>
                </a:solidFill>
                <a:latin typeface="맑은 고딕" charset="0"/>
                <a:ea typeface="맑은 고딕" charset="0"/>
              </a:rPr>
              <a:t>(String card){</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(card + "(</a:t>
            </a:r>
            <a:r>
              <a:rPr lang="ko-KR" altLang="en-US" sz="1400" dirty="0">
                <a:solidFill>
                  <a:schemeClr val="tx2">
                    <a:lumMod val="65000"/>
                    <a:lumOff val="35000"/>
                  </a:schemeClr>
                </a:solidFill>
                <a:latin typeface="맑은 고딕" charset="0"/>
                <a:ea typeface="맑은 고딕" charset="0"/>
              </a:rPr>
              <a:t>카드</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승인 </a:t>
            </a:r>
            <a:r>
              <a:rPr lang="ko-KR" altLang="en-US" sz="1400" dirty="0" err="1">
                <a:solidFill>
                  <a:schemeClr val="tx2">
                    <a:lumMod val="65000"/>
                    <a:lumOff val="35000"/>
                  </a:schemeClr>
                </a:solidFill>
                <a:latin typeface="맑은 고딕" charset="0"/>
                <a:ea typeface="맑은 고딕" charset="0"/>
              </a:rPr>
              <a:t>취소중</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(card + "(</a:t>
            </a:r>
            <a:r>
              <a:rPr lang="ko-KR" altLang="en-US" sz="1400" dirty="0">
                <a:solidFill>
                  <a:schemeClr val="tx2">
                    <a:lumMod val="65000"/>
                    <a:lumOff val="35000"/>
                  </a:schemeClr>
                </a:solidFill>
                <a:latin typeface="맑은 고딕" charset="0"/>
                <a:ea typeface="맑은 고딕" charset="0"/>
              </a:rPr>
              <a:t>카드</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승인 </a:t>
            </a:r>
            <a:r>
              <a:rPr lang="ko-KR" altLang="en-US" sz="1400" dirty="0" err="1">
                <a:solidFill>
                  <a:schemeClr val="tx2">
                    <a:lumMod val="65000"/>
                    <a:lumOff val="35000"/>
                  </a:schemeClr>
                </a:solidFill>
                <a:latin typeface="맑은 고딕" charset="0"/>
                <a:ea typeface="맑은 고딕" charset="0"/>
              </a:rPr>
              <a:t>취소중</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(card + "(</a:t>
            </a:r>
            <a:r>
              <a:rPr lang="ko-KR" altLang="en-US" sz="1400" dirty="0">
                <a:solidFill>
                  <a:schemeClr val="tx2">
                    <a:lumMod val="65000"/>
                    <a:lumOff val="35000"/>
                  </a:schemeClr>
                </a:solidFill>
                <a:latin typeface="맑은 고딕" charset="0"/>
                <a:ea typeface="맑은 고딕" charset="0"/>
              </a:rPr>
              <a:t>카드</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승인 </a:t>
            </a:r>
            <a:r>
              <a:rPr lang="ko-KR" altLang="en-US" sz="1400" dirty="0" err="1">
                <a:solidFill>
                  <a:schemeClr val="tx2">
                    <a:lumMod val="65000"/>
                    <a:lumOff val="35000"/>
                  </a:schemeClr>
                </a:solidFill>
                <a:latin typeface="맑은 고딕" charset="0"/>
                <a:ea typeface="맑은 고딕" charset="0"/>
              </a:rPr>
              <a:t>취소중</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승인 취소 완료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1187474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비전</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4" name="Rectangle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90000"/>
              </a:lnSpc>
              <a:spcBef>
                <a:spcPts val="1400"/>
              </a:spcBef>
              <a:spcAft>
                <a:spcPts val="0"/>
              </a:spcAft>
              <a:buFontTx/>
              <a:buNone/>
            </a:pPr>
            <a:r>
              <a:rPr lang="en-US" altLang="ko-KR" sz="2800" b="0" cap="none" dirty="0">
                <a:solidFill>
                  <a:schemeClr val="tx2">
                    <a:lumMod val="65000"/>
                    <a:lumOff val="35000"/>
                  </a:schemeClr>
                </a:solidFill>
                <a:latin typeface="맑은 고딕" charset="0"/>
                <a:ea typeface="맑은 고딕" charset="0"/>
              </a:rPr>
              <a:t>이점 요약</a:t>
            </a:r>
            <a:endParaRPr lang="ko-KR" altLang="en-US" sz="28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90000"/>
              </a:lnSpc>
              <a:spcBef>
                <a:spcPts val="1400"/>
              </a:spcBef>
              <a:spcAft>
                <a:spcPts val="0"/>
              </a:spcAft>
              <a:buFontTx/>
              <a:buNone/>
            </a:pPr>
            <a:endParaRPr lang="ko-KR" altLang="en-US" sz="1600" b="0" cap="none" dirty="0">
              <a:solidFill>
                <a:schemeClr val="tx2">
                  <a:lumMod val="65000"/>
                  <a:lumOff val="35000"/>
                </a:schemeClr>
              </a:solidFill>
              <a:latin typeface="맑은 고딕" charset="0"/>
              <a:ea typeface="맑은 고딕" charset="0"/>
            </a:endParaRPr>
          </a:p>
        </p:txBody>
      </p:sp>
      <p:graphicFrame>
        <p:nvGraphicFramePr>
          <p:cNvPr id="2" name="표 1"/>
          <p:cNvGraphicFramePr>
            <a:graphicFrameLocks noGrp="1"/>
          </p:cNvGraphicFramePr>
          <p:nvPr/>
        </p:nvGraphicFramePr>
        <p:xfrm>
          <a:off x="1416685" y="1745615"/>
          <a:ext cx="9297670" cy="4295140"/>
        </p:xfrm>
        <a:graphic>
          <a:graphicData uri="http://schemas.openxmlformats.org/drawingml/2006/table">
            <a:tbl>
              <a:tblPr firstRow="1" bandRow="1">
                <a:tableStyleId>{5C22544A-7EE6-4342-B048-85BDC9FD1C3A}</a:tableStyleId>
              </a:tblPr>
              <a:tblGrid>
                <a:gridCol w="4648835">
                  <a:extLst>
                    <a:ext uri="{9D8B030D-6E8A-4147-A177-3AD203B41FA5}">
                      <a16:colId xmlns:a16="http://schemas.microsoft.com/office/drawing/2014/main" val="20000"/>
                    </a:ext>
                  </a:extLst>
                </a:gridCol>
                <a:gridCol w="4648835">
                  <a:extLst>
                    <a:ext uri="{9D8B030D-6E8A-4147-A177-3AD203B41FA5}">
                      <a16:colId xmlns:a16="http://schemas.microsoft.com/office/drawing/2014/main" val="20001"/>
                    </a:ext>
                  </a:extLst>
                </a:gridCol>
              </a:tblGrid>
              <a:tr h="445135">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지원하는</a:t>
                      </a:r>
                      <a:r>
                        <a:rPr lang="en-US" altLang="ko-KR" sz="1800" b="1" kern="1200" dirty="0">
                          <a:solidFill>
                            <a:srgbClr val="FFFFFF"/>
                          </a:solidFill>
                          <a:latin typeface="Corbel" charset="0"/>
                          <a:ea typeface="Corbel" charset="0"/>
                        </a:rPr>
                        <a:t> </a:t>
                      </a:r>
                      <a:r>
                        <a:rPr lang="en-US" altLang="ko-KR" sz="1800" b="1" kern="1200" dirty="0">
                          <a:solidFill>
                            <a:srgbClr val="FFFFFF"/>
                          </a:solidFill>
                          <a:latin typeface="맑은 고딕" charset="0"/>
                          <a:ea typeface="맑은 고딕" charset="0"/>
                        </a:rPr>
                        <a:t>특징</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tc>
                  <a:txBody>
                    <a:bodyPr/>
                    <a:lstStyle/>
                    <a:p>
                      <a:pPr marL="0" indent="0" algn="l" defTabSz="914400" eaLnBrk="0" fontAlgn="auto">
                        <a:lnSpc>
                          <a:spcPct val="100000"/>
                        </a:lnSpc>
                        <a:spcBef>
                          <a:spcPts val="0"/>
                        </a:spcBef>
                        <a:spcAft>
                          <a:spcPts val="0"/>
                        </a:spcAft>
                        <a:buFontTx/>
                        <a:buNone/>
                      </a:pPr>
                      <a:r>
                        <a:rPr lang="en-US" altLang="ko-KR" sz="1800" b="1" kern="1200" dirty="0">
                          <a:solidFill>
                            <a:srgbClr val="FFFFFF"/>
                          </a:solidFill>
                          <a:latin typeface="맑은 고딕" charset="0"/>
                          <a:ea typeface="맑은 고딕" charset="0"/>
                        </a:rPr>
                        <a:t>관련자의</a:t>
                      </a:r>
                      <a:r>
                        <a:rPr lang="en-US" altLang="ko-KR" sz="1800" b="1" kern="1200" dirty="0">
                          <a:solidFill>
                            <a:srgbClr val="FFFFFF"/>
                          </a:solidFill>
                          <a:latin typeface="Corbel" charset="0"/>
                          <a:ea typeface="Corbel" charset="0"/>
                        </a:rPr>
                        <a:t> </a:t>
                      </a:r>
                      <a:r>
                        <a:rPr lang="en-US" altLang="ko-KR" sz="1800" b="1" kern="1200" dirty="0">
                          <a:solidFill>
                            <a:srgbClr val="FFFFFF"/>
                          </a:solidFill>
                          <a:latin typeface="맑은 고딕" charset="0"/>
                          <a:ea typeface="맑은 고딕" charset="0"/>
                        </a:rPr>
                        <a:t>이점</a:t>
                      </a:r>
                      <a:endParaRPr lang="ko-KR" altLang="en-US" sz="1800" b="1" kern="1200" dirty="0">
                        <a:solidFill>
                          <a:srgbClr val="FFFFFF"/>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38100" cap="flat" cmpd="sng" algn="ctr">
                      <a:solidFill>
                        <a:srgbClr val="FFFFFF">
                          <a:alpha val="100000"/>
                        </a:srgbClr>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1097915">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기능적으로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시스템은</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판매</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내역</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파악</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지불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인증</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반품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처리</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등을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포함하여</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판매</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조직이</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요구하는</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모든</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일반적인</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서비스를</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제공</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자동화되고</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빠른</a:t>
                      </a:r>
                      <a:r>
                        <a:rPr lang="en-US" altLang="ko-KR" sz="1800" b="0" kern="1200" dirty="0">
                          <a:solidFill>
                            <a:srgbClr val="000000"/>
                          </a:solidFill>
                          <a:latin typeface="Corbel" charset="0"/>
                          <a:ea typeface="Corbel" charset="0"/>
                        </a:rPr>
                        <a:t> POS </a:t>
                      </a:r>
                      <a:r>
                        <a:rPr lang="en-US" altLang="ko-KR" sz="1800" b="0" kern="1200" dirty="0">
                          <a:solidFill>
                            <a:srgbClr val="000000"/>
                          </a:solidFill>
                          <a:latin typeface="맑은 고딕" charset="0"/>
                          <a:ea typeface="맑은 고딕" charset="0"/>
                        </a:rPr>
                        <a:t>서비스</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10001"/>
                  </a:ext>
                </a:extLst>
              </a:tr>
              <a:tr h="768985">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서비스를</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이용할</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없는</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경우에</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대비하여</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실패의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자동</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감지</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지역</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오프라인</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처리로의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전환</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외부</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컴포넌트의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작동</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실패에도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지속적인</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판매</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처리</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extLst>
                  <a:ext uri="{0D108BD9-81ED-4DB2-BD59-A6C34878D82A}">
                    <a16:rowId xmlns:a16="http://schemas.microsoft.com/office/drawing/2014/main" val="10002"/>
                  </a:ext>
                </a:extLst>
              </a:tr>
              <a:tr h="768985">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판매</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처리</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동안</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다양한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시나리오의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지점에</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장착할</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있는</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비즈니스</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규칙</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유연한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비즈니스</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로직</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구성</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10003"/>
                  </a:ext>
                </a:extLst>
              </a:tr>
              <a:tr h="768985">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사업</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표준</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프로토콜을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사용하여</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제</a:t>
                      </a:r>
                      <a:r>
                        <a:rPr lang="en-US" altLang="ko-KR" sz="1800" b="0" kern="1200" dirty="0">
                          <a:solidFill>
                            <a:srgbClr val="000000"/>
                          </a:solidFill>
                          <a:latin typeface="Corbel" charset="0"/>
                          <a:ea typeface="Corbel" charset="0"/>
                        </a:rPr>
                        <a:t> 3</a:t>
                      </a:r>
                      <a:r>
                        <a:rPr lang="en-US" altLang="ko-KR" sz="1800" b="0" kern="1200" dirty="0">
                          <a:solidFill>
                            <a:srgbClr val="000000"/>
                          </a:solidFill>
                          <a:latin typeface="맑은 고딕" charset="0"/>
                          <a:ea typeface="맑은 고딕" charset="0"/>
                        </a:rPr>
                        <a:t>자에</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의해</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개발된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시스템과의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실시간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트랜잭션</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맑은 고딕" charset="0"/>
                          <a:ea typeface="맑은 고딕" charset="0"/>
                        </a:rPr>
                        <a:t>측정과</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계획</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지원을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위한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적시의</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정확한</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판매</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회계</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재고</a:t>
                      </a:r>
                      <a:r>
                        <a:rPr lang="en-US" altLang="ko-KR" sz="1800" b="0" kern="1200" dirty="0">
                          <a:solidFill>
                            <a:srgbClr val="000000"/>
                          </a:solidFill>
                          <a:latin typeface="Corbel" charset="0"/>
                          <a:ea typeface="Corbel" charset="0"/>
                        </a:rPr>
                        <a:t> </a:t>
                      </a:r>
                      <a:r>
                        <a:rPr lang="en-US" altLang="ko-KR" sz="1800" b="0" kern="1200" dirty="0">
                          <a:solidFill>
                            <a:srgbClr val="000000"/>
                          </a:solidFill>
                          <a:latin typeface="맑은 고딕" charset="0"/>
                          <a:ea typeface="맑은 고딕" charset="0"/>
                        </a:rPr>
                        <a:t>정보</a:t>
                      </a:r>
                      <a:endParaRPr lang="ko-KR" altLang="en-US" sz="1800" b="0" kern="1200" dirty="0">
                        <a:solidFill>
                          <a:srgbClr val="000000"/>
                        </a:solidFill>
                        <a:latin typeface="맑은 고딕" charset="0"/>
                        <a:ea typeface="맑은 고딕"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20000"/>
                      </a:schemeClr>
                    </a:solidFill>
                  </a:tcPr>
                </a:tc>
                <a:extLst>
                  <a:ext uri="{0D108BD9-81ED-4DB2-BD59-A6C34878D82A}">
                    <a16:rowId xmlns:a16="http://schemas.microsoft.com/office/drawing/2014/main" val="10004"/>
                  </a:ext>
                </a:extLst>
              </a:tr>
              <a:tr h="445135">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tc>
                  <a:txBody>
                    <a:bodyPr/>
                    <a:lstStyle/>
                    <a:p>
                      <a:pPr marL="0" indent="0" algn="l" defTabSz="914400" eaLnBrk="0" fontAlgn="auto">
                        <a:lnSpc>
                          <a:spcPct val="100000"/>
                        </a:lnSpc>
                        <a:spcBef>
                          <a:spcPts val="0"/>
                        </a:spcBef>
                        <a:spcAft>
                          <a:spcPts val="0"/>
                        </a:spcAft>
                        <a:buFontTx/>
                        <a:buNone/>
                      </a:pPr>
                      <a:r>
                        <a:rPr lang="en-US" altLang="ko-KR" sz="1800" b="0" kern="1200" dirty="0">
                          <a:solidFill>
                            <a:srgbClr val="000000"/>
                          </a:solidFill>
                          <a:latin typeface="Corbel" charset="0"/>
                          <a:ea typeface="Corbel" charset="0"/>
                        </a:rPr>
                        <a:t>…</a:t>
                      </a:r>
                      <a:endParaRPr lang="ko-KR" altLang="en-US" sz="1800" b="0" kern="1200" dirty="0">
                        <a:solidFill>
                          <a:srgbClr val="000000"/>
                        </a:solidFill>
                        <a:latin typeface="Corbel" charset="0"/>
                        <a:ea typeface="Corbel" charset="0"/>
                      </a:endParaRPr>
                    </a:p>
                  </a:txBody>
                  <a:tcPr>
                    <a:lnL w="12700" cap="flat" cmpd="sng" algn="ctr">
                      <a:solidFill>
                        <a:srgbClr val="FFFFFF">
                          <a:alpha val="100000"/>
                        </a:srgbClr>
                      </a:solidFill>
                      <a:prstDash val="solid"/>
                      <a:round/>
                      <a:headEnd type="none" w="med" len="med"/>
                      <a:tailEnd type="none" w="med" len="med"/>
                    </a:lnL>
                    <a:lnR w="12700" cap="flat" cmpd="sng" algn="ctr">
                      <a:solidFill>
                        <a:srgbClr val="FFFFFF">
                          <a:alpha val="100000"/>
                        </a:srgbClr>
                      </a:solidFill>
                      <a:prstDash val="solid"/>
                      <a:round/>
                      <a:headEnd type="none" w="med" len="med"/>
                      <a:tailEnd type="none" w="med" len="med"/>
                    </a:lnR>
                    <a:lnT w="12700" cap="flat" cmpd="sng" algn="ctr">
                      <a:solidFill>
                        <a:srgbClr val="FFFFFF">
                          <a:alpha val="100000"/>
                        </a:srgbClr>
                      </a:solidFill>
                      <a:prstDash val="solid"/>
                      <a:round/>
                      <a:headEnd type="none" w="med" len="med"/>
                      <a:tailEnd type="none" w="med" len="med"/>
                    </a:lnT>
                    <a:lnB w="12700" cap="flat" cmpd="sng" algn="ctr">
                      <a:solidFill>
                        <a:srgbClr val="FFFFFF">
                          <a:alpha val="100000"/>
                        </a:srgbClr>
                      </a:solidFill>
                      <a:prstDash val="solid"/>
                      <a:round/>
                      <a:headEnd type="none" w="med" len="med"/>
                      <a:tailEnd type="none" w="med" len="med"/>
                    </a:lnB>
                    <a:solidFill>
                      <a:schemeClr val="accent1">
                        <a:tint val="40000"/>
                      </a:scheme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1963822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analisysGoods</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agoods</a:t>
            </a:r>
            <a:r>
              <a:rPr lang="en-US" altLang="ko-KR" sz="1400" dirty="0">
                <a:solidFill>
                  <a:schemeClr val="tx2">
                    <a:lumMod val="65000"/>
                    <a:lumOff val="35000"/>
                  </a:schemeClr>
                </a:solidFill>
                <a:latin typeface="맑은 고딕" charset="0"/>
                <a:ea typeface="맑은 고딕" charset="0"/>
              </a:rPr>
              <a:t> = new </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agoods</a:t>
            </a:r>
            <a:r>
              <a:rPr lang="en-US" altLang="ko-KR" sz="1400" dirty="0">
                <a:solidFill>
                  <a:schemeClr val="tx2">
                    <a:lumMod val="65000"/>
                    <a:lumOff val="35000"/>
                  </a:schemeClr>
                </a:solidFill>
                <a:latin typeface="맑은 고딕" charset="0"/>
                <a:ea typeface="맑은 고딕" charset="0"/>
              </a:rPr>
              <a:t> = goods;</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agoods.list.length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j=i+1; j&lt;</a:t>
            </a:r>
            <a:r>
              <a:rPr lang="en-US" altLang="ko-KR" sz="1400" dirty="0" err="1">
                <a:solidFill>
                  <a:schemeClr val="tx2">
                    <a:lumMod val="65000"/>
                    <a:lumOff val="35000"/>
                  </a:schemeClr>
                </a:solidFill>
                <a:latin typeface="맑은 고딕" charset="0"/>
                <a:ea typeface="맑은 고딕" charset="0"/>
              </a:rPr>
              <a:t>agoods.list.length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j++</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[j]==null)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salequan</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[j].</a:t>
            </a:r>
            <a:r>
              <a:rPr lang="en-US" altLang="ko-KR" sz="1400" dirty="0" err="1">
                <a:solidFill>
                  <a:schemeClr val="tx2">
                    <a:lumMod val="65000"/>
                    <a:lumOff val="35000"/>
                  </a:schemeClr>
                </a:solidFill>
                <a:latin typeface="맑은 고딕" charset="0"/>
                <a:ea typeface="맑은 고딕" charset="0"/>
              </a:rPr>
              <a:t>salequan</a:t>
            </a:r>
            <a:r>
              <a:rPr lang="en-US" altLang="ko-KR" sz="1400" dirty="0">
                <a:solidFill>
                  <a:schemeClr val="tx2">
                    <a:lumMod val="65000"/>
                    <a:lumOff val="35000"/>
                  </a:schemeClr>
                </a:solidFill>
                <a:latin typeface="맑은 고딕" charset="0"/>
                <a:ea typeface="맑은 고딕" charset="0"/>
              </a:rPr>
              <a:t>) {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Goods temp = </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 </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[j];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[j] = temp;</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22982568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판매량정보</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판매량 </a:t>
            </a:r>
            <a:r>
              <a:rPr lang="ko-KR" altLang="en-US" sz="1400" dirty="0" err="1">
                <a:solidFill>
                  <a:schemeClr val="tx2">
                    <a:lumMod val="65000"/>
                    <a:lumOff val="35000"/>
                  </a:schemeClr>
                </a:solidFill>
                <a:latin typeface="맑은 고딕" charset="0"/>
                <a:ea typeface="맑은 고딕" charset="0"/>
              </a:rPr>
              <a:t>높은순</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상품명 </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판매량</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agoods.list.length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].name + " / " + </a:t>
            </a:r>
            <a:r>
              <a:rPr lang="en-US" altLang="ko-KR" sz="1400" dirty="0" err="1">
                <a:solidFill>
                  <a:schemeClr val="tx2">
                    <a:lumMod val="65000"/>
                    <a:lumOff val="35000"/>
                  </a:schemeClr>
                </a:solidFill>
                <a:latin typeface="맑은 고딕" charset="0"/>
                <a:ea typeface="맑은 고딕" charset="0"/>
              </a:rPr>
              <a:t>agoods.list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salequan</a:t>
            </a:r>
            <a:r>
              <a:rPr lang="en-US" altLang="ko-KR" sz="1400" dirty="0">
                <a:solidFill>
                  <a:schemeClr val="tx2">
                    <a:lumMod val="65000"/>
                    <a:lumOff val="35000"/>
                  </a:schemeClr>
                </a:solidFill>
                <a:latin typeface="맑은 고딕" charset="0"/>
                <a:ea typeface="맑은 고딕" charset="0"/>
              </a:rPr>
              <a:t> + "</a:t>
            </a:r>
            <a:r>
              <a:rPr lang="ko-KR" altLang="en-US" sz="1400" dirty="0">
                <a:solidFill>
                  <a:schemeClr val="tx2">
                    <a:lumMod val="65000"/>
                    <a:lumOff val="35000"/>
                  </a:schemeClr>
                </a:solidFill>
                <a:latin typeface="맑은 고딕" charset="0"/>
                <a:ea typeface="맑은 고딕" charset="0"/>
              </a:rPr>
              <a:t>개</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현재 </a:t>
            </a:r>
            <a:r>
              <a:rPr lang="ko-KR" altLang="en-US" sz="1400" dirty="0" err="1">
                <a:solidFill>
                  <a:schemeClr val="tx2">
                    <a:lumMod val="65000"/>
                    <a:lumOff val="35000"/>
                  </a:schemeClr>
                </a:solidFill>
                <a:latin typeface="맑은 고딕" charset="0"/>
                <a:ea typeface="맑은 고딕" charset="0"/>
              </a:rPr>
              <a:t>포스기</a:t>
            </a:r>
            <a:r>
              <a:rPr lang="ko-KR" altLang="en-US" sz="1400" dirty="0">
                <a:solidFill>
                  <a:schemeClr val="tx2">
                    <a:lumMod val="65000"/>
                    <a:lumOff val="35000"/>
                  </a:schemeClr>
                </a:solidFill>
                <a:latin typeface="맑은 고딕" charset="0"/>
                <a:ea typeface="맑은 고딕" charset="0"/>
              </a:rPr>
              <a:t> 현금 총액 </a:t>
            </a:r>
            <a:r>
              <a:rPr lang="en-US" altLang="ko-KR" sz="1400" dirty="0">
                <a:solidFill>
                  <a:schemeClr val="tx2">
                    <a:lumMod val="65000"/>
                    <a:lumOff val="35000"/>
                  </a:schemeClr>
                </a:solidFill>
                <a:latin typeface="맑은 고딕" charset="0"/>
                <a:ea typeface="맑은 고딕" charset="0"/>
              </a:rPr>
              <a:t>: " + </a:t>
            </a:r>
            <a:r>
              <a:rPr lang="en-US" altLang="ko-KR" sz="1400" dirty="0" err="1">
                <a:solidFill>
                  <a:schemeClr val="tx2">
                    <a:lumMod val="65000"/>
                    <a:lumOff val="35000"/>
                  </a:schemeClr>
                </a:solidFill>
                <a:latin typeface="맑은 고딕" charset="0"/>
                <a:ea typeface="맑은 고딕" charset="0"/>
              </a:rPr>
              <a:t>pos_money</a:t>
            </a:r>
            <a:r>
              <a:rPr lang="en-US" altLang="ko-KR" sz="1400" dirty="0">
                <a:solidFill>
                  <a:schemeClr val="tx2">
                    <a:lumMod val="65000"/>
                    <a:lumOff val="35000"/>
                  </a:schemeClr>
                </a:solidFill>
                <a:latin typeface="맑은 고딕" charset="0"/>
                <a:ea typeface="맑은 고딕" charset="0"/>
              </a:rPr>
              <a:t> + "</a:t>
            </a:r>
            <a:r>
              <a:rPr lang="ko-KR" altLang="en-US" sz="1400" dirty="0">
                <a:solidFill>
                  <a:schemeClr val="tx2">
                    <a:lumMod val="65000"/>
                    <a:lumOff val="35000"/>
                  </a:schemeClr>
                </a:solidFill>
                <a:latin typeface="맑은 고딕" charset="0"/>
                <a:ea typeface="맑은 고딕" charset="0"/>
              </a:rPr>
              <a:t>원</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47064470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public void run(){</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menu;</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login();</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while(true) {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메뉴 선택</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("1: </a:t>
            </a:r>
            <a:r>
              <a:rPr lang="ko-KR" altLang="en-US" sz="1400" dirty="0">
                <a:solidFill>
                  <a:schemeClr val="tx2">
                    <a:lumMod val="65000"/>
                    <a:lumOff val="35000"/>
                  </a:schemeClr>
                </a:solidFill>
                <a:latin typeface="맑은 고딕" charset="0"/>
                <a:ea typeface="맑은 고딕" charset="0"/>
              </a:rPr>
              <a:t>구매</a:t>
            </a:r>
            <a:r>
              <a:rPr lang="en-US" altLang="ko-KR" sz="1400" dirty="0">
                <a:solidFill>
                  <a:schemeClr val="tx2">
                    <a:lumMod val="65000"/>
                    <a:lumOff val="35000"/>
                  </a:schemeClr>
                </a:solidFill>
                <a:latin typeface="맑은 고딕" charset="0"/>
                <a:ea typeface="맑은 고딕" charset="0"/>
              </a:rPr>
              <a:t>\n2: </a:t>
            </a:r>
            <a:r>
              <a:rPr lang="ko-KR" altLang="en-US" sz="1400" dirty="0">
                <a:solidFill>
                  <a:schemeClr val="tx2">
                    <a:lumMod val="65000"/>
                    <a:lumOff val="35000"/>
                  </a:schemeClr>
                </a:solidFill>
                <a:latin typeface="맑은 고딕" charset="0"/>
                <a:ea typeface="맑은 고딕" charset="0"/>
              </a:rPr>
              <a:t>환불</a:t>
            </a:r>
            <a:r>
              <a:rPr lang="en-US" altLang="ko-KR" sz="1400" dirty="0">
                <a:solidFill>
                  <a:schemeClr val="tx2">
                    <a:lumMod val="65000"/>
                    <a:lumOff val="35000"/>
                  </a:schemeClr>
                </a:solidFill>
                <a:latin typeface="맑은 고딕" charset="0"/>
                <a:ea typeface="맑은 고딕" charset="0"/>
              </a:rPr>
              <a:t>\n3: </a:t>
            </a:r>
            <a:r>
              <a:rPr lang="ko-KR" altLang="en-US" sz="1400" dirty="0">
                <a:solidFill>
                  <a:schemeClr val="tx2">
                    <a:lumMod val="65000"/>
                    <a:lumOff val="35000"/>
                  </a:schemeClr>
                </a:solidFill>
                <a:latin typeface="맑은 고딕" charset="0"/>
                <a:ea typeface="맑은 고딕" charset="0"/>
              </a:rPr>
              <a:t>상품관리</a:t>
            </a:r>
            <a:r>
              <a:rPr lang="en-US" altLang="ko-KR" sz="1400" dirty="0">
                <a:solidFill>
                  <a:schemeClr val="tx2">
                    <a:lumMod val="65000"/>
                    <a:lumOff val="35000"/>
                  </a:schemeClr>
                </a:solidFill>
                <a:latin typeface="맑은 고딕" charset="0"/>
                <a:ea typeface="맑은 고딕" charset="0"/>
              </a:rPr>
              <a:t>\n4: </a:t>
            </a:r>
            <a:r>
              <a:rPr lang="ko-KR" altLang="en-US" sz="1400" dirty="0">
                <a:solidFill>
                  <a:schemeClr val="tx2">
                    <a:lumMod val="65000"/>
                    <a:lumOff val="35000"/>
                  </a:schemeClr>
                </a:solidFill>
                <a:latin typeface="맑은 고딕" charset="0"/>
                <a:ea typeface="맑은 고딕" charset="0"/>
              </a:rPr>
              <a:t>직원관리</a:t>
            </a:r>
            <a:r>
              <a:rPr lang="en-US" altLang="ko-KR" sz="1400" dirty="0">
                <a:solidFill>
                  <a:schemeClr val="tx2">
                    <a:lumMod val="65000"/>
                    <a:lumOff val="35000"/>
                  </a:schemeClr>
                </a:solidFill>
                <a:latin typeface="맑은 고딕" charset="0"/>
                <a:ea typeface="맑은 고딕" charset="0"/>
              </a:rPr>
              <a:t>\n5: </a:t>
            </a:r>
            <a:r>
              <a:rPr lang="ko-KR" altLang="en-US" sz="1400" dirty="0">
                <a:solidFill>
                  <a:schemeClr val="tx2">
                    <a:lumMod val="65000"/>
                    <a:lumOff val="35000"/>
                  </a:schemeClr>
                </a:solidFill>
                <a:latin typeface="맑은 고딕" charset="0"/>
                <a:ea typeface="맑은 고딕" charset="0"/>
              </a:rPr>
              <a:t>이벤트등록</a:t>
            </a:r>
            <a:r>
              <a:rPr lang="en-US" altLang="ko-KR" sz="1400" dirty="0">
                <a:solidFill>
                  <a:schemeClr val="tx2">
                    <a:lumMod val="65000"/>
                    <a:lumOff val="35000"/>
                  </a:schemeClr>
                </a:solidFill>
                <a:latin typeface="맑은 고딕" charset="0"/>
                <a:ea typeface="맑은 고딕" charset="0"/>
              </a:rPr>
              <a:t>\n6: </a:t>
            </a:r>
            <a:r>
              <a:rPr lang="ko-KR" altLang="en-US" sz="1400" dirty="0">
                <a:solidFill>
                  <a:schemeClr val="tx2">
                    <a:lumMod val="65000"/>
                    <a:lumOff val="35000"/>
                  </a:schemeClr>
                </a:solidFill>
                <a:latin typeface="맑은 고딕" charset="0"/>
                <a:ea typeface="맑은 고딕" charset="0"/>
              </a:rPr>
              <a:t>판매량정보</a:t>
            </a:r>
            <a:r>
              <a:rPr lang="en-US" altLang="ko-KR" sz="1400" dirty="0">
                <a:solidFill>
                  <a:schemeClr val="tx2">
                    <a:lumMod val="65000"/>
                    <a:lumOff val="35000"/>
                  </a:schemeClr>
                </a:solidFill>
                <a:latin typeface="맑은 고딕" charset="0"/>
                <a:ea typeface="맑은 고딕" charset="0"/>
              </a:rPr>
              <a:t>\n7:</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사용자전환</a:t>
            </a:r>
            <a:r>
              <a:rPr lang="en-US" altLang="ko-KR" sz="1400" dirty="0">
                <a:solidFill>
                  <a:schemeClr val="tx2">
                    <a:lumMod val="65000"/>
                    <a:lumOff val="35000"/>
                  </a:schemeClr>
                </a:solidFill>
                <a:latin typeface="맑은 고딕" charset="0"/>
                <a:ea typeface="맑은 고딕" charset="0"/>
              </a:rPr>
              <a:t>\n0: </a:t>
            </a:r>
            <a:r>
              <a:rPr lang="ko-KR" altLang="en-US" sz="1400" dirty="0">
                <a:solidFill>
                  <a:schemeClr val="tx2">
                    <a:lumMod val="65000"/>
                    <a:lumOff val="35000"/>
                  </a:schemeClr>
                </a:solidFill>
                <a:latin typeface="맑은 고딕" charset="0"/>
                <a:ea typeface="맑은 고딕" charset="0"/>
              </a:rPr>
              <a:t>종료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menu = </a:t>
            </a:r>
            <a:r>
              <a:rPr lang="en-US" altLang="ko-KR" sz="1400" dirty="0" err="1">
                <a:solidFill>
                  <a:schemeClr val="tx2">
                    <a:lumMod val="65000"/>
                    <a:lumOff val="35000"/>
                  </a:schemeClr>
                </a:solidFill>
                <a:latin typeface="맑은 고딕" charset="0"/>
                <a:ea typeface="맑은 고딕" charset="0"/>
              </a:rPr>
              <a:t>scanner.nextInt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switch(menu)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case 1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saleEnterGoods</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case 2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refundEnterGoods</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207194745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case 3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if(mode==CASHIER)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권한이 없습니다</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while(true)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("1 </a:t>
            </a:r>
            <a:r>
              <a:rPr lang="ko-KR" altLang="en-US" sz="1400" dirty="0">
                <a:solidFill>
                  <a:schemeClr val="tx2">
                    <a:lumMod val="65000"/>
                    <a:lumOff val="35000"/>
                  </a:schemeClr>
                </a:solidFill>
                <a:latin typeface="맑은 고딕" charset="0"/>
                <a:ea typeface="맑은 고딕" charset="0"/>
              </a:rPr>
              <a:t>입력 </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상품등록</a:t>
            </a:r>
            <a:r>
              <a:rPr lang="en-US" altLang="ko-KR" sz="1400" dirty="0">
                <a:solidFill>
                  <a:schemeClr val="tx2">
                    <a:lumMod val="65000"/>
                    <a:lumOff val="35000"/>
                  </a:schemeClr>
                </a:solidFill>
                <a:latin typeface="맑은 고딕" charset="0"/>
                <a:ea typeface="맑은 고딕" charset="0"/>
              </a:rPr>
              <a:t>, 2 </a:t>
            </a:r>
            <a:r>
              <a:rPr lang="ko-KR" altLang="en-US" sz="1400" dirty="0">
                <a:solidFill>
                  <a:schemeClr val="tx2">
                    <a:lumMod val="65000"/>
                    <a:lumOff val="35000"/>
                  </a:schemeClr>
                </a:solidFill>
                <a:latin typeface="맑은 고딕" charset="0"/>
                <a:ea typeface="맑은 고딕" charset="0"/>
              </a:rPr>
              <a:t>입력 </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상품삭제</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o = </a:t>
            </a:r>
            <a:r>
              <a:rPr lang="en-US" altLang="ko-KR" sz="1400" dirty="0" err="1">
                <a:solidFill>
                  <a:schemeClr val="tx2">
                    <a:lumMod val="65000"/>
                    <a:lumOff val="35000"/>
                  </a:schemeClr>
                </a:solidFill>
                <a:latin typeface="맑은 고딕" charset="0"/>
                <a:ea typeface="맑은 고딕" charset="0"/>
              </a:rPr>
              <a:t>scanner.nextInt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if(o==1)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goods.add</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상품 추가완료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goods.showList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6302580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if (o==2)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goods.showList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goods.remove</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상품 삭제완료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goods.showList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("'1'</a:t>
            </a:r>
            <a:r>
              <a:rPr lang="ko-KR" altLang="en-US" sz="1400" dirty="0">
                <a:solidFill>
                  <a:schemeClr val="tx2">
                    <a:lumMod val="65000"/>
                    <a:lumOff val="35000"/>
                  </a:schemeClr>
                </a:solidFill>
                <a:latin typeface="맑은 고딕" charset="0"/>
                <a:ea typeface="맑은 고딕" charset="0"/>
              </a:rPr>
              <a:t>이나 </a:t>
            </a:r>
            <a:r>
              <a:rPr lang="en-US" altLang="ko-KR" sz="1400" dirty="0">
                <a:solidFill>
                  <a:schemeClr val="tx2">
                    <a:lumMod val="65000"/>
                    <a:lumOff val="35000"/>
                  </a:schemeClr>
                </a:solidFill>
                <a:latin typeface="맑은 고딕" charset="0"/>
                <a:ea typeface="맑은 고딕" charset="0"/>
              </a:rPr>
              <a:t>'2'</a:t>
            </a:r>
            <a:r>
              <a:rPr lang="ko-KR" altLang="en-US" sz="1400" dirty="0">
                <a:solidFill>
                  <a:schemeClr val="tx2">
                    <a:lumMod val="65000"/>
                    <a:lumOff val="35000"/>
                  </a:schemeClr>
                </a:solidFill>
                <a:latin typeface="맑은 고딕" charset="0"/>
                <a:ea typeface="맑은 고딕" charset="0"/>
              </a:rPr>
              <a:t>를 입력해 주시기 바랍니다</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70746168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case 4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if(mode==CASHIER)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권한이 없습니다</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while(true)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("1 </a:t>
            </a:r>
            <a:r>
              <a:rPr lang="ko-KR" altLang="en-US" sz="1400" dirty="0">
                <a:solidFill>
                  <a:schemeClr val="tx2">
                    <a:lumMod val="65000"/>
                    <a:lumOff val="35000"/>
                  </a:schemeClr>
                </a:solidFill>
                <a:latin typeface="맑은 고딕" charset="0"/>
                <a:ea typeface="맑은 고딕" charset="0"/>
              </a:rPr>
              <a:t>입력 </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직원등록</a:t>
            </a:r>
            <a:r>
              <a:rPr lang="en-US" altLang="ko-KR" sz="1400" dirty="0">
                <a:solidFill>
                  <a:schemeClr val="tx2">
                    <a:lumMod val="65000"/>
                    <a:lumOff val="35000"/>
                  </a:schemeClr>
                </a:solidFill>
                <a:latin typeface="맑은 고딕" charset="0"/>
                <a:ea typeface="맑은 고딕" charset="0"/>
              </a:rPr>
              <a:t>, 2 </a:t>
            </a:r>
            <a:r>
              <a:rPr lang="ko-KR" altLang="en-US" sz="1400" dirty="0">
                <a:solidFill>
                  <a:schemeClr val="tx2">
                    <a:lumMod val="65000"/>
                    <a:lumOff val="35000"/>
                  </a:schemeClr>
                </a:solidFill>
                <a:latin typeface="맑은 고딕" charset="0"/>
                <a:ea typeface="맑은 고딕" charset="0"/>
              </a:rPr>
              <a:t>입력 </a:t>
            </a:r>
            <a:r>
              <a:rPr lang="en-US" altLang="ko-KR" sz="1400" dirty="0">
                <a:solidFill>
                  <a:schemeClr val="tx2">
                    <a:lumMod val="65000"/>
                    <a:lumOff val="35000"/>
                  </a:schemeClr>
                </a:solidFill>
                <a:latin typeface="맑은 고딕" charset="0"/>
                <a:ea typeface="맑은 고딕" charset="0"/>
              </a:rPr>
              <a:t>: </a:t>
            </a:r>
            <a:r>
              <a:rPr lang="ko-KR" altLang="en-US" sz="1400" dirty="0">
                <a:solidFill>
                  <a:schemeClr val="tx2">
                    <a:lumMod val="65000"/>
                    <a:lumOff val="35000"/>
                  </a:schemeClr>
                </a:solidFill>
                <a:latin typeface="맑은 고딕" charset="0"/>
                <a:ea typeface="맑은 고딕" charset="0"/>
              </a:rPr>
              <a:t>직원삭제</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a:t>
            </a:r>
            <a:r>
              <a:rPr lang="en-US" altLang="ko-KR" sz="1400" dirty="0">
                <a:solidFill>
                  <a:schemeClr val="tx2">
                    <a:lumMod val="65000"/>
                    <a:lumOff val="35000"/>
                  </a:schemeClr>
                </a:solidFill>
                <a:latin typeface="맑은 고딕" charset="0"/>
                <a:ea typeface="맑은 고딕" charset="0"/>
              </a:rPr>
              <a:t>("&gt;</a:t>
            </a:r>
            <a:r>
              <a:rPr lang="ko-KR" altLang="en-US" sz="1400" dirty="0">
                <a:solidFill>
                  <a:schemeClr val="tx2">
                    <a:lumMod val="65000"/>
                    <a:lumOff val="35000"/>
                  </a:schemeClr>
                </a:solidFill>
                <a:latin typeface="맑은 고딕" charset="0"/>
                <a:ea typeface="맑은 고딕" charset="0"/>
              </a:rPr>
              <a:t>입력</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o = </a:t>
            </a:r>
            <a:r>
              <a:rPr lang="en-US" altLang="ko-KR" sz="1400" dirty="0" err="1">
                <a:solidFill>
                  <a:schemeClr val="tx2">
                    <a:lumMod val="65000"/>
                    <a:lumOff val="35000"/>
                  </a:schemeClr>
                </a:solidFill>
                <a:latin typeface="맑은 고딕" charset="0"/>
                <a:ea typeface="맑은 고딕" charset="0"/>
              </a:rPr>
              <a:t>scanner.nextInt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if(o==1)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cashier.add</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cashier.showList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직원 등록완료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327926309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if (o==2)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cashier.showList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cashier.remove</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직원 삭제완료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cashier.showList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else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System.out.println</a:t>
            </a:r>
            <a:r>
              <a:rPr lang="en-US" altLang="ko-KR" sz="1400" dirty="0">
                <a:solidFill>
                  <a:schemeClr val="tx2">
                    <a:lumMod val="65000"/>
                    <a:lumOff val="35000"/>
                  </a:schemeClr>
                </a:solidFill>
                <a:latin typeface="맑은 고딕" charset="0"/>
                <a:ea typeface="맑은 고딕" charset="0"/>
              </a:rPr>
              <a:t>("'1'</a:t>
            </a:r>
            <a:r>
              <a:rPr lang="ko-KR" altLang="en-US" sz="1400" dirty="0">
                <a:solidFill>
                  <a:schemeClr val="tx2">
                    <a:lumMod val="65000"/>
                    <a:lumOff val="35000"/>
                  </a:schemeClr>
                </a:solidFill>
                <a:latin typeface="맑은 고딕" charset="0"/>
                <a:ea typeface="맑은 고딕" charset="0"/>
              </a:rPr>
              <a:t>이나 </a:t>
            </a:r>
            <a:r>
              <a:rPr lang="en-US" altLang="ko-KR" sz="1400" dirty="0">
                <a:solidFill>
                  <a:schemeClr val="tx2">
                    <a:lumMod val="65000"/>
                    <a:lumOff val="35000"/>
                  </a:schemeClr>
                </a:solidFill>
                <a:latin typeface="맑은 고딕" charset="0"/>
                <a:ea typeface="맑은 고딕" charset="0"/>
              </a:rPr>
              <a:t>'2'</a:t>
            </a:r>
            <a:r>
              <a:rPr lang="ko-KR" altLang="en-US" sz="1400" dirty="0">
                <a:solidFill>
                  <a:schemeClr val="tx2">
                    <a:lumMod val="65000"/>
                    <a:lumOff val="35000"/>
                  </a:schemeClr>
                </a:solidFill>
                <a:latin typeface="맑은 고딕" charset="0"/>
                <a:ea typeface="맑은 고딕" charset="0"/>
              </a:rPr>
              <a:t>를 입력해 주시기 바랍니다</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123273582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fontScale="77500" lnSpcReduction="20000"/>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case 5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enterGoods</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for(</a:t>
            </a:r>
            <a:r>
              <a:rPr lang="en-US" altLang="ko-KR" sz="1400" dirty="0" err="1">
                <a:solidFill>
                  <a:schemeClr val="tx2">
                    <a:lumMod val="65000"/>
                    <a:lumOff val="35000"/>
                  </a:schemeClr>
                </a:solidFill>
                <a:latin typeface="맑은 고딕" charset="0"/>
                <a:ea typeface="맑은 고딕" charset="0"/>
              </a:rPr>
              <a:t>int</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=0;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&lt;</a:t>
            </a:r>
            <a:r>
              <a:rPr lang="en-US" altLang="ko-KR" sz="1400" dirty="0" err="1">
                <a:solidFill>
                  <a:schemeClr val="tx2">
                    <a:lumMod val="65000"/>
                    <a:lumOff val="35000"/>
                  </a:schemeClr>
                </a:solidFill>
                <a:latin typeface="맑은 고딕" charset="0"/>
                <a:ea typeface="맑은 고딕" charset="0"/>
              </a:rPr>
              <a:t>register.list.length</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if(</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]==null)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goods.setEvent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].id,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i</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num</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System.out.println("</a:t>
            </a:r>
            <a:r>
              <a:rPr lang="ko-KR" altLang="en-US" sz="1400" dirty="0">
                <a:solidFill>
                  <a:schemeClr val="tx2">
                    <a:lumMod val="65000"/>
                    <a:lumOff val="35000"/>
                  </a:schemeClr>
                </a:solidFill>
                <a:latin typeface="맑은 고딕" charset="0"/>
                <a:ea typeface="맑은 고딕" charset="0"/>
              </a:rPr>
              <a:t>이벤트 적용 완료</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register = new </a:t>
            </a:r>
            <a:r>
              <a:rPr lang="en-US" altLang="ko-KR" sz="1400" dirty="0" err="1">
                <a:solidFill>
                  <a:schemeClr val="tx2">
                    <a:lumMod val="65000"/>
                    <a:lumOff val="35000"/>
                  </a:schemeClr>
                </a:solidFill>
                <a:latin typeface="맑은 고딕" charset="0"/>
                <a:ea typeface="맑은 고딕" charset="0"/>
              </a:rPr>
              <a:t>RegisterList</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case 6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analisysGoods</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case 7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login();</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break;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case 0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return;</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320911966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Nextgenpos.java-</a:t>
            </a:r>
            <a:r>
              <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b="0" cap="none"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public class </a:t>
            </a:r>
            <a:r>
              <a:rPr lang="en-US" altLang="ko-KR" sz="1400" dirty="0" err="1">
                <a:solidFill>
                  <a:schemeClr val="tx2">
                    <a:lumMod val="65000"/>
                    <a:lumOff val="35000"/>
                  </a:schemeClr>
                </a:solidFill>
                <a:latin typeface="맑은 고딕" charset="0"/>
                <a:ea typeface="맑은 고딕" charset="0"/>
              </a:rPr>
              <a:t>NextGenPos</a:t>
            </a: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public static void main(String[] </a:t>
            </a:r>
            <a:r>
              <a:rPr lang="en-US" altLang="ko-KR" sz="1400" dirty="0" err="1">
                <a:solidFill>
                  <a:schemeClr val="tx2">
                    <a:lumMod val="65000"/>
                    <a:lumOff val="35000"/>
                  </a:schemeClr>
                </a:solidFill>
                <a:latin typeface="맑은 고딕" charset="0"/>
                <a:ea typeface="맑은 고딕" charset="0"/>
              </a:rPr>
              <a:t>args</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PosSystem</a:t>
            </a: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ps</a:t>
            </a:r>
            <a:r>
              <a:rPr lang="en-US" altLang="ko-KR" sz="1400" dirty="0">
                <a:solidFill>
                  <a:schemeClr val="tx2">
                    <a:lumMod val="65000"/>
                    <a:lumOff val="35000"/>
                  </a:schemeClr>
                </a:solidFill>
                <a:latin typeface="맑은 고딕" charset="0"/>
                <a:ea typeface="맑은 고딕" charset="0"/>
              </a:rPr>
              <a:t> = new </a:t>
            </a:r>
            <a:r>
              <a:rPr lang="en-US" altLang="ko-KR" sz="1400" dirty="0" err="1">
                <a:solidFill>
                  <a:schemeClr val="tx2">
                    <a:lumMod val="65000"/>
                    <a:lumOff val="35000"/>
                  </a:schemeClr>
                </a:solidFill>
                <a:latin typeface="맑은 고딕" charset="0"/>
                <a:ea typeface="맑은 고딕" charset="0"/>
              </a:rPr>
              <a:t>PosSystem</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ps.loadDataBase</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ps.run</a:t>
            </a:r>
            <a:r>
              <a:rPr lang="en-US" altLang="ko-KR" sz="1400" dirty="0">
                <a:solidFill>
                  <a:schemeClr val="tx2">
                    <a:lumMod val="65000"/>
                    <a:lumOff val="35000"/>
                  </a:schemeClr>
                </a:solidFill>
                <a:latin typeface="맑은 고딕" charset="0"/>
                <a:ea typeface="맑은 고딕" charset="0"/>
              </a:rPr>
              <a:t>();</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defTabSz="450000">
              <a:lnSpc>
                <a:spcPct val="60000"/>
              </a:lnSpc>
              <a:spcBef>
                <a:spcPts val="1400"/>
              </a:spcBef>
              <a:buNone/>
            </a:pPr>
            <a:r>
              <a:rPr lang="en-US" altLang="ko-KR" sz="1400" dirty="0">
                <a:solidFill>
                  <a:schemeClr val="tx2">
                    <a:lumMod val="65000"/>
                    <a:lumOff val="35000"/>
                  </a:schemeClr>
                </a:solidFill>
                <a:latin typeface="맑은 고딕" charset="0"/>
                <a:ea typeface="맑은 고딕" charset="0"/>
              </a:rPr>
              <a:t>}</a:t>
            </a:r>
            <a:endParaRPr lang="en-US" altLang="ko-KR" sz="14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37725348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rPr>
              <a:t>Junit Test-addgoodstest.java</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import static </a:t>
            </a:r>
            <a:r>
              <a:rPr lang="en-US" altLang="ko-KR" sz="1400" dirty="0" err="1">
                <a:solidFill>
                  <a:schemeClr val="tx2">
                    <a:lumMod val="65000"/>
                    <a:lumOff val="35000"/>
                  </a:schemeClr>
                </a:solidFill>
                <a:latin typeface="맑은 고딕" charset="0"/>
                <a:ea typeface="맑은 고딕" charset="0"/>
              </a:rPr>
              <a:t>org.junit.Assert</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import </a:t>
            </a:r>
            <a:r>
              <a:rPr lang="en-US" altLang="ko-KR" sz="1400" dirty="0" err="1">
                <a:solidFill>
                  <a:schemeClr val="tx2">
                    <a:lumMod val="65000"/>
                    <a:lumOff val="35000"/>
                  </a:schemeClr>
                </a:solidFill>
                <a:latin typeface="맑은 고딕" charset="0"/>
                <a:ea typeface="맑은 고딕" charset="0"/>
              </a:rPr>
              <a:t>org.junit.Test</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public class </a:t>
            </a:r>
            <a:r>
              <a:rPr lang="en-US" altLang="ko-KR" sz="1400" dirty="0" err="1">
                <a:solidFill>
                  <a:schemeClr val="tx2">
                    <a:lumMod val="65000"/>
                    <a:lumOff val="35000"/>
                  </a:schemeClr>
                </a:solidFill>
                <a:latin typeface="맑은 고딕" charset="0"/>
                <a:ea typeface="맑은 고딕" charset="0"/>
              </a:rPr>
              <a:t>AddGoodsTest</a:t>
            </a: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 goods = new </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@Test</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testAddGoods</a:t>
            </a: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goods.add</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빵</a:t>
            </a:r>
            <a:r>
              <a:rPr lang="en-US" altLang="ko-KR" sz="1400" dirty="0">
                <a:solidFill>
                  <a:schemeClr val="tx2">
                    <a:lumMod val="65000"/>
                    <a:lumOff val="35000"/>
                  </a:schemeClr>
                </a:solidFill>
                <a:latin typeface="맑은 고딕" charset="0"/>
                <a:ea typeface="맑은 고딕" charset="0"/>
              </a:rPr>
              <a:t>",1000,30);</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assertNotNull</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[0]);</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a:t>
            </a:r>
          </a:p>
        </p:txBody>
      </p:sp>
    </p:spTree>
    <p:extLst>
      <p:ext uri="{BB962C8B-B14F-4D97-AF65-F5344CB8AC3E}">
        <p14:creationId xmlns:p14="http://schemas.microsoft.com/office/powerpoint/2010/main" val="724508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cap="all" dirty="0" err="1">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비전</a:t>
            </a:r>
            <a:r>
              <a:rPr lang="en-US" altLang="ko-KR"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a:t>
            </a:r>
            <a:r>
              <a:rPr lang="ko-KR" altLang="en-US"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계속</a:t>
            </a:r>
            <a:endParaRPr lang="ko-KR" altLang="en-US" dirty="0"/>
          </a:p>
        </p:txBody>
      </p:sp>
      <p:sp>
        <p:nvSpPr>
          <p:cNvPr id="4" name="Rectangle 3"/>
          <p:cNvSpPr txBox="1">
            <a:spLocks noGrp="1"/>
          </p:cNvSpPr>
          <p:nvPr>
            <p:ph type="body" idx="1"/>
          </p:nvPr>
        </p:nvSpPr>
        <p:spPr>
          <a:prstGeom prst="rect">
            <a:avLst/>
          </a:prstGeom>
          <a:solidFill>
            <a:schemeClr val="bg1"/>
          </a:solidFill>
          <a:ln w="0" cap="flat" cmpd="sng">
            <a:solidFill>
              <a:schemeClr val="tx1">
                <a:alpha val="100000"/>
              </a:schemeClr>
            </a:solidFill>
            <a:prstDash val="solid"/>
          </a:ln>
        </p:spPr>
        <p:txBody>
          <a:bodyPr vert="horz" wrap="square" lIns="91440" tIns="45720" rIns="91440" bIns="45720" numCol="1" anchor="t">
            <a:noAutofit/>
          </a:bodyPr>
          <a:lstStyle/>
          <a:p>
            <a:pPr marL="0" indent="0" algn="l" defTabSz="914400" fontAlgn="auto">
              <a:lnSpc>
                <a:spcPct val="50000"/>
              </a:lnSpc>
              <a:spcBef>
                <a:spcPts val="1400"/>
              </a:spcBef>
              <a:spcAft>
                <a:spcPts val="0"/>
              </a:spcAft>
              <a:buFontTx/>
              <a:buNone/>
            </a:pPr>
            <a:endParaRPr lang="en-US" altLang="ko-KR"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err="1">
                <a:solidFill>
                  <a:schemeClr val="tx2">
                    <a:lumMod val="65000"/>
                    <a:lumOff val="35000"/>
                  </a:schemeClr>
                </a:solidFill>
                <a:latin typeface="맑은 고딕" charset="0"/>
                <a:ea typeface="맑은 고딕" charset="0"/>
              </a:rPr>
              <a:t>가정</a:t>
            </a:r>
            <a:r>
              <a:rPr lang="en-US" altLang="ko-KR" sz="1600" b="0" cap="none" dirty="0">
                <a:solidFill>
                  <a:schemeClr val="tx2">
                    <a:lumMod val="65000"/>
                    <a:lumOff val="35000"/>
                  </a:schemeClr>
                </a:solidFill>
                <a:latin typeface="맑은 고딕" charset="0"/>
                <a:ea typeface="맑은 고딕" charset="0"/>
              </a:rPr>
              <a:t> 및 의존성…</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비용과 가격…</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라이선스 및 설치…</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시스템 피처의 요약</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판매 내역 파악</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지불 인증(신용카드, 직불카드, 수표)</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사용자, 보안, 코드, 상수 테이블 등에 대한 시스템 관리</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외부 컴포넌트의 기능 실패 시, 자동 오프라인 판매 처리</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재고, 회계, 인사, 세금 계산, 지불 인증을 포함한 산업 표준에 기초를 둔, 제 3자에 의해 개발된 시스템과의 실시간 트랜잭션</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처리 시나리오에서 어떤 고정된 일반적인 지점에 장착할 수 있는 비즈니스 규칙을 정의하고 이행</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 …</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그 밖의 요구사항 및 제약사항</a:t>
            </a:r>
            <a:endParaRPr lang="ko-KR" altLang="en-US"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a:solidFill>
                  <a:schemeClr val="tx2">
                    <a:lumMod val="65000"/>
                    <a:lumOff val="35000"/>
                  </a:schemeClr>
                </a:solidFill>
                <a:latin typeface="맑은 고딕" charset="0"/>
                <a:ea typeface="맑은 고딕" charset="0"/>
              </a:rPr>
              <a:t>설계 제약사항, 사용성, 신뢰성, 성능, 지원성, 문서화, 패키징 등이 포함된다. 보충 명세서와 </a:t>
            </a:r>
            <a:r>
              <a:rPr lang="en-US" altLang="ko-KR" sz="1600" b="0" cap="none" dirty="0" err="1">
                <a:solidFill>
                  <a:schemeClr val="tx2">
                    <a:lumMod val="65000"/>
                    <a:lumOff val="35000"/>
                  </a:schemeClr>
                </a:solidFill>
                <a:latin typeface="맑은 고딕" charset="0"/>
                <a:ea typeface="맑은 고딕" charset="0"/>
              </a:rPr>
              <a:t>유스케이스를</a:t>
            </a:r>
            <a:r>
              <a:rPr lang="en-US" altLang="ko-KR" sz="1600" b="0" cap="none" dirty="0">
                <a:solidFill>
                  <a:schemeClr val="tx2">
                    <a:lumMod val="65000"/>
                    <a:lumOff val="35000"/>
                  </a:schemeClr>
                </a:solidFill>
                <a:latin typeface="맑은 고딕" charset="0"/>
                <a:ea typeface="맑은 고딕" charset="0"/>
              </a:rPr>
              <a:t> </a:t>
            </a:r>
            <a:r>
              <a:rPr lang="en-US" altLang="ko-KR" sz="1600" b="0" cap="none" dirty="0" err="1">
                <a:solidFill>
                  <a:schemeClr val="tx2">
                    <a:lumMod val="65000"/>
                    <a:lumOff val="35000"/>
                  </a:schemeClr>
                </a:solidFill>
                <a:latin typeface="맑은 고딕" charset="0"/>
                <a:ea typeface="맑은 고딕" charset="0"/>
              </a:rPr>
              <a:t>참조</a:t>
            </a:r>
            <a:endParaRPr lang="en-US" altLang="ko-KR" sz="1600" b="0" cap="none" dirty="0">
              <a:solidFill>
                <a:schemeClr val="tx2">
                  <a:lumMod val="65000"/>
                  <a:lumOff val="35000"/>
                </a:schemeClr>
              </a:solidFill>
              <a:latin typeface="맑은 고딕" charset="0"/>
              <a:ea typeface="맑은 고딕" charset="0"/>
            </a:endParaRPr>
          </a:p>
          <a:p>
            <a:pPr marL="0" indent="0" algn="l" defTabSz="914400" fontAlgn="auto">
              <a:lnSpc>
                <a:spcPct val="60000"/>
              </a:lnSpc>
              <a:spcBef>
                <a:spcPts val="1400"/>
              </a:spcBef>
              <a:spcAft>
                <a:spcPts val="0"/>
              </a:spcAft>
              <a:buFontTx/>
              <a:buNone/>
            </a:pPr>
            <a:r>
              <a:rPr lang="en-US" altLang="ko-KR" sz="1600" b="0" cap="none" dirty="0" err="1">
                <a:solidFill>
                  <a:schemeClr val="tx2">
                    <a:lumMod val="65000"/>
                    <a:lumOff val="35000"/>
                  </a:schemeClr>
                </a:solidFill>
                <a:latin typeface="맑은 고딕" charset="0"/>
                <a:ea typeface="맑은 고딕" charset="0"/>
              </a:rPr>
              <a:t>하라</a:t>
            </a:r>
            <a:r>
              <a:rPr lang="en-US" altLang="ko-KR" sz="1600" b="0" cap="none" dirty="0">
                <a:solidFill>
                  <a:schemeClr val="tx2">
                    <a:lumMod val="65000"/>
                    <a:lumOff val="35000"/>
                  </a:schemeClr>
                </a:solidFill>
                <a:latin typeface="맑은 고딕" charset="0"/>
                <a:ea typeface="맑은 고딕" charset="0"/>
              </a:rPr>
              <a:t>.</a:t>
            </a:r>
            <a:endParaRPr lang="ko-KR" altLang="en-US" sz="1600" b="0" cap="none" dirty="0">
              <a:solidFill>
                <a:schemeClr val="tx2">
                  <a:lumMod val="65000"/>
                  <a:lumOff val="35000"/>
                </a:schemeClr>
              </a:solidFill>
              <a:latin typeface="맑은 고딕" charset="0"/>
              <a:ea typeface="맑은 고딕" charset="0"/>
            </a:endParaRPr>
          </a:p>
        </p:txBody>
      </p:sp>
    </p:spTree>
    <p:extLst>
      <p:ext uri="{BB962C8B-B14F-4D97-AF65-F5344CB8AC3E}">
        <p14:creationId xmlns:p14="http://schemas.microsoft.com/office/powerpoint/2010/main" val="392967459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rPr>
              <a:t>addgoodstest.java-test</a:t>
            </a:r>
            <a:r>
              <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rPr>
              <a:t>결과</a:t>
            </a:r>
          </a:p>
        </p:txBody>
      </p:sp>
      <p:pic>
        <p:nvPicPr>
          <p:cNvPr id="4" name="그림 3"/>
          <p:cNvPicPr>
            <a:picLocks noChangeAspect="1"/>
          </p:cNvPicPr>
          <p:nvPr/>
        </p:nvPicPr>
        <p:blipFill>
          <a:blip r:embed="rId2"/>
          <a:stretch>
            <a:fillRect/>
          </a:stretch>
        </p:blipFill>
        <p:spPr>
          <a:xfrm>
            <a:off x="1182539" y="1647824"/>
            <a:ext cx="9550231" cy="2924175"/>
          </a:xfrm>
          <a:prstGeom prst="rect">
            <a:avLst/>
          </a:prstGeom>
        </p:spPr>
      </p:pic>
      <p:sp>
        <p:nvSpPr>
          <p:cNvPr id="3" name="텍스트 개체 틀 2"/>
          <p:cNvSpPr txBox="1">
            <a:spLocks noGrp="1"/>
          </p:cNvSpPr>
          <p:nvPr>
            <p:ph type="body" idx="4"/>
          </p:nvPr>
        </p:nvSpPr>
        <p:spPr>
          <a:xfrm>
            <a:off x="1108075"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spTree>
    <p:extLst>
      <p:ext uri="{BB962C8B-B14F-4D97-AF65-F5344CB8AC3E}">
        <p14:creationId xmlns:p14="http://schemas.microsoft.com/office/powerpoint/2010/main" val="83605303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rPr>
              <a:t>removegoodstest.java</a:t>
            </a:r>
            <a:endPar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endParaRP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import static </a:t>
            </a:r>
            <a:r>
              <a:rPr lang="en-US" altLang="ko-KR" sz="1400" dirty="0" err="1">
                <a:solidFill>
                  <a:schemeClr val="tx2">
                    <a:lumMod val="65000"/>
                    <a:lumOff val="35000"/>
                  </a:schemeClr>
                </a:solidFill>
                <a:latin typeface="맑은 고딕" charset="0"/>
                <a:ea typeface="맑은 고딕" charset="0"/>
              </a:rPr>
              <a:t>org.junit.Assert</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import </a:t>
            </a:r>
            <a:r>
              <a:rPr lang="en-US" altLang="ko-KR" sz="1400" dirty="0" err="1">
                <a:solidFill>
                  <a:schemeClr val="tx2">
                    <a:lumMod val="65000"/>
                    <a:lumOff val="35000"/>
                  </a:schemeClr>
                </a:solidFill>
                <a:latin typeface="맑은 고딕" charset="0"/>
                <a:ea typeface="맑은 고딕" charset="0"/>
              </a:rPr>
              <a:t>org.junit.Test</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endParaRPr lang="en-US" altLang="ko-KR" sz="1400" dirty="0">
              <a:solidFill>
                <a:schemeClr val="tx2">
                  <a:lumMod val="65000"/>
                  <a:lumOff val="35000"/>
                </a:schemeClr>
              </a:solidFill>
              <a:latin typeface="맑은 고딕" charset="0"/>
              <a:ea typeface="맑은 고딕" charset="0"/>
            </a:endParaRP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public class </a:t>
            </a:r>
            <a:r>
              <a:rPr lang="en-US" altLang="ko-KR" sz="1400" dirty="0" err="1">
                <a:solidFill>
                  <a:schemeClr val="tx2">
                    <a:lumMod val="65000"/>
                    <a:lumOff val="35000"/>
                  </a:schemeClr>
                </a:solidFill>
                <a:latin typeface="맑은 고딕" charset="0"/>
                <a:ea typeface="맑은 고딕" charset="0"/>
              </a:rPr>
              <a:t>RemoveGoodsTest</a:t>
            </a: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 goods = new </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@Test</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public void </a:t>
            </a:r>
            <a:r>
              <a:rPr lang="en-US" altLang="ko-KR" sz="1400" dirty="0" err="1">
                <a:solidFill>
                  <a:schemeClr val="tx2">
                    <a:lumMod val="65000"/>
                    <a:lumOff val="35000"/>
                  </a:schemeClr>
                </a:solidFill>
                <a:latin typeface="맑은 고딕" charset="0"/>
                <a:ea typeface="맑은 고딕" charset="0"/>
              </a:rPr>
              <a:t>testRemovetest</a:t>
            </a: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goods.add</a:t>
            </a:r>
            <a:r>
              <a:rPr lang="en-US" altLang="ko-KR" sz="1400" dirty="0">
                <a:solidFill>
                  <a:schemeClr val="tx2">
                    <a:lumMod val="65000"/>
                    <a:lumOff val="35000"/>
                  </a:schemeClr>
                </a:solidFill>
                <a:latin typeface="맑은 고딕" charset="0"/>
                <a:ea typeface="맑은 고딕" charset="0"/>
              </a:rPr>
              <a:t>("</a:t>
            </a:r>
            <a:r>
              <a:rPr lang="ko-KR" altLang="en-US" sz="1400" dirty="0">
                <a:solidFill>
                  <a:schemeClr val="tx2">
                    <a:lumMod val="65000"/>
                    <a:lumOff val="35000"/>
                  </a:schemeClr>
                </a:solidFill>
                <a:latin typeface="맑은 고딕" charset="0"/>
                <a:ea typeface="맑은 고딕" charset="0"/>
              </a:rPr>
              <a:t>빵</a:t>
            </a:r>
            <a:r>
              <a:rPr lang="en-US" altLang="ko-KR" sz="1400" dirty="0">
                <a:solidFill>
                  <a:schemeClr val="tx2">
                    <a:lumMod val="65000"/>
                    <a:lumOff val="35000"/>
                  </a:schemeClr>
                </a:solidFill>
                <a:latin typeface="맑은 고딕" charset="0"/>
                <a:ea typeface="맑은 고딕" charset="0"/>
              </a:rPr>
              <a:t>",1000,30);</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goods.remove</a:t>
            </a:r>
            <a:r>
              <a:rPr lang="en-US" altLang="ko-KR" sz="1400" dirty="0">
                <a:solidFill>
                  <a:schemeClr val="tx2">
                    <a:lumMod val="65000"/>
                    <a:lumOff val="35000"/>
                  </a:schemeClr>
                </a:solidFill>
                <a:latin typeface="맑은 고딕" charset="0"/>
                <a:ea typeface="맑은 고딕" charset="0"/>
              </a:rPr>
              <a:t>();</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r>
              <a:rPr lang="en-US" altLang="ko-KR" sz="1400" dirty="0" err="1">
                <a:solidFill>
                  <a:schemeClr val="tx2">
                    <a:lumMod val="65000"/>
                    <a:lumOff val="35000"/>
                  </a:schemeClr>
                </a:solidFill>
                <a:latin typeface="맑은 고딕" charset="0"/>
                <a:ea typeface="맑은 고딕" charset="0"/>
              </a:rPr>
              <a:t>assertNull</a:t>
            </a:r>
            <a:r>
              <a:rPr lang="en-US" altLang="ko-KR" sz="1400" dirty="0">
                <a:solidFill>
                  <a:schemeClr val="tx2">
                    <a:lumMod val="65000"/>
                    <a:lumOff val="35000"/>
                  </a:schemeClr>
                </a:solidFill>
                <a:latin typeface="맑은 고딕" charset="0"/>
                <a:ea typeface="맑은 고딕" charset="0"/>
              </a:rPr>
              <a:t>(</a:t>
            </a:r>
            <a:r>
              <a:rPr lang="en-US" altLang="ko-KR" sz="1400" dirty="0" err="1">
                <a:solidFill>
                  <a:schemeClr val="tx2">
                    <a:lumMod val="65000"/>
                    <a:lumOff val="35000"/>
                  </a:schemeClr>
                </a:solidFill>
                <a:latin typeface="맑은 고딕" charset="0"/>
                <a:ea typeface="맑은 고딕" charset="0"/>
              </a:rPr>
              <a:t>goods.list</a:t>
            </a:r>
            <a:r>
              <a:rPr lang="en-US" altLang="ko-KR" sz="1400" dirty="0">
                <a:solidFill>
                  <a:schemeClr val="tx2">
                    <a:lumMod val="65000"/>
                    <a:lumOff val="35000"/>
                  </a:schemeClr>
                </a:solidFill>
                <a:latin typeface="맑은 고딕" charset="0"/>
                <a:ea typeface="맑은 고딕" charset="0"/>
              </a:rPr>
              <a:t>[0]);</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a:t>
            </a:r>
          </a:p>
        </p:txBody>
      </p:sp>
    </p:spTree>
    <p:extLst>
      <p:ext uri="{BB962C8B-B14F-4D97-AF65-F5344CB8AC3E}">
        <p14:creationId xmlns:p14="http://schemas.microsoft.com/office/powerpoint/2010/main" val="268782019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rPr>
              <a:t>removegoodstest.java-test</a:t>
            </a:r>
            <a:r>
              <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rPr>
              <a:t>결과</a:t>
            </a:r>
          </a:p>
        </p:txBody>
      </p:sp>
      <p:sp>
        <p:nvSpPr>
          <p:cNvPr id="3" name="텍스트 개체 틀 2"/>
          <p:cNvSpPr txBox="1">
            <a:spLocks noGrp="1"/>
          </p:cNvSpPr>
          <p:nvPr>
            <p:ph type="body" idx="4"/>
          </p:nvPr>
        </p:nvSpPr>
        <p:spPr>
          <a:xfrm>
            <a:off x="1143000" y="1158240"/>
            <a:ext cx="9874250" cy="5288280"/>
          </a:xfrm>
          <a:prstGeom prst="rect">
            <a:avLst/>
          </a:prstGeom>
          <a:ln w="38100" cap="sq" cmpd="sng">
            <a:solidFill>
              <a:schemeClr val="tx1">
                <a:lumMod val="50000"/>
                <a:lumOff val="50000"/>
                <a:alpha val="100000"/>
              </a:schemeClr>
            </a:solidFill>
            <a:prstDash val="solid"/>
            <a:round/>
          </a:ln>
        </p:spPr>
        <p:txBody>
          <a:bodyPr vert="horz" wrap="square" lIns="91440" tIns="45720" rIns="91440" bIns="45720" anchor="t">
            <a:normAutofit/>
          </a:bodyPr>
          <a:lstStyle/>
          <a:p>
            <a:pPr marL="0" indent="0">
              <a:lnSpc>
                <a:spcPct val="50000"/>
              </a:lnSpc>
              <a:spcBef>
                <a:spcPts val="1400"/>
              </a:spcBef>
              <a:buNone/>
            </a:pPr>
            <a:r>
              <a:rPr lang="en-US" altLang="ko-KR" sz="1400" dirty="0">
                <a:solidFill>
                  <a:schemeClr val="tx2">
                    <a:lumMod val="65000"/>
                    <a:lumOff val="35000"/>
                  </a:schemeClr>
                </a:solidFill>
                <a:latin typeface="맑은 고딕" charset="0"/>
                <a:ea typeface="맑은 고딕" charset="0"/>
              </a:rPr>
              <a:t> </a:t>
            </a:r>
          </a:p>
        </p:txBody>
      </p:sp>
      <p:pic>
        <p:nvPicPr>
          <p:cNvPr id="4" name="그림 3"/>
          <p:cNvPicPr>
            <a:picLocks noChangeAspect="1"/>
          </p:cNvPicPr>
          <p:nvPr/>
        </p:nvPicPr>
        <p:blipFill>
          <a:blip r:embed="rId2"/>
          <a:stretch>
            <a:fillRect/>
          </a:stretch>
        </p:blipFill>
        <p:spPr>
          <a:xfrm>
            <a:off x="1376362" y="1333500"/>
            <a:ext cx="9460827" cy="4076700"/>
          </a:xfrm>
          <a:prstGeom prst="rect">
            <a:avLst/>
          </a:prstGeom>
        </p:spPr>
      </p:pic>
    </p:spTree>
    <p:extLst>
      <p:ext uri="{BB962C8B-B14F-4D97-AF65-F5344CB8AC3E}">
        <p14:creationId xmlns:p14="http://schemas.microsoft.com/office/powerpoint/2010/main" val="328881934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txBox="1">
            <a:spLocks noGrp="1"/>
          </p:cNvSpPr>
          <p:nvPr>
            <p:ph type="ctrTitle" idx="3"/>
          </p:nvPr>
        </p:nvSpPr>
        <p:spPr>
          <a:xfrm>
            <a:off x="1138555" y="381000"/>
            <a:ext cx="9911715" cy="777240"/>
          </a:xfrm>
          <a:prstGeom prst="rect">
            <a:avLst/>
          </a:prstGeom>
        </p:spPr>
        <p:txBody>
          <a:bodyPr vert="horz" wrap="square" lIns="91440" tIns="45720" rIns="91440" bIns="45720" anchor="b">
            <a:normAutofit/>
          </a:bodyPr>
          <a:lstStyle/>
          <a:p>
            <a:pPr>
              <a:lnSpc>
                <a:spcPct val="85000"/>
              </a:lnSpc>
              <a:spcBef>
                <a:spcPts val="0"/>
              </a:spcBef>
            </a:pPr>
            <a:r>
              <a:rPr lang="ko-KR" altLang="en-US" sz="4000" b="1" cap="all" dirty="0">
                <a:ln w="15875" cap="flat" cmpd="sng">
                  <a:solidFill>
                    <a:schemeClr val="tx1">
                      <a:alpha val="100000"/>
                    </a:schemeClr>
                  </a:solidFill>
                  <a:prstDash val="solid"/>
                </a:ln>
                <a:pattFill prst="pct75">
                  <a:fgClr>
                    <a:srgbClr val="C7C7C7"/>
                  </a:fgClr>
                  <a:bgClr>
                    <a:srgbClr val="D9D9D9"/>
                  </a:bgClr>
                </a:pattFill>
                <a:latin typeface="맑은 고딕" charset="0"/>
                <a:ea typeface="맑은 고딕" charset="0"/>
              </a:rPr>
              <a:t>실행예시동영상</a:t>
            </a:r>
          </a:p>
        </p:txBody>
      </p:sp>
      <p:pic>
        <p:nvPicPr>
          <p:cNvPr id="5" name="NextGenPos 실행예시동영상">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08174" y="1158240"/>
            <a:ext cx="8578362" cy="5069032"/>
          </a:xfrm>
          <a:prstGeom prst="rect">
            <a:avLst/>
          </a:prstGeom>
        </p:spPr>
      </p:pic>
    </p:spTree>
    <p:extLst>
      <p:ext uri="{BB962C8B-B14F-4D97-AF65-F5344CB8AC3E}">
        <p14:creationId xmlns:p14="http://schemas.microsoft.com/office/powerpoint/2010/main" val="17909687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도형 5"/>
          <p:cNvCxnSpPr/>
          <p:nvPr/>
        </p:nvCxnSpPr>
        <p:spPr>
          <a:xfrm flipH="1">
            <a:off x="3054985" y="1838325"/>
            <a:ext cx="3175" cy="3333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6" name="도형 6"/>
          <p:cNvCxnSpPr/>
          <p:nvPr/>
        </p:nvCxnSpPr>
        <p:spPr>
          <a:xfrm flipH="1">
            <a:off x="2889250" y="2156460"/>
            <a:ext cx="180340" cy="2444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7" name="도형 7"/>
          <p:cNvCxnSpPr/>
          <p:nvPr/>
        </p:nvCxnSpPr>
        <p:spPr>
          <a:xfrm>
            <a:off x="3054985" y="2169160"/>
            <a:ext cx="154940" cy="2063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8" name="도형 8"/>
          <p:cNvCxnSpPr/>
          <p:nvPr/>
        </p:nvCxnSpPr>
        <p:spPr>
          <a:xfrm flipV="1">
            <a:off x="2851150" y="1978660"/>
            <a:ext cx="473075" cy="1460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sp>
        <p:nvSpPr>
          <p:cNvPr id="9" name="도형 14"/>
          <p:cNvSpPr>
            <a:spLocks/>
          </p:cNvSpPr>
          <p:nvPr/>
        </p:nvSpPr>
        <p:spPr>
          <a:xfrm>
            <a:off x="2853690" y="1424940"/>
            <a:ext cx="419735" cy="427990"/>
          </a:xfrm>
          <a:prstGeom prst="ellipse">
            <a:avLst/>
          </a:prstGeom>
          <a:noFill/>
          <a:ln w="12700" cap="flat" cmpd="sng">
            <a:solidFill>
              <a:schemeClr val="tx1">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endParaRPr lang="ko-KR" altLang="en-US" sz="1400" b="0" cap="none" dirty="0">
              <a:solidFill>
                <a:schemeClr val="tx1"/>
              </a:solidFill>
              <a:latin typeface="맑은 고딕" charset="0"/>
              <a:ea typeface="맑은 고딕" charset="0"/>
            </a:endParaRPr>
          </a:p>
        </p:txBody>
      </p:sp>
      <p:cxnSp>
        <p:nvCxnSpPr>
          <p:cNvPr id="11" name="도형 30"/>
          <p:cNvCxnSpPr/>
          <p:nvPr/>
        </p:nvCxnSpPr>
        <p:spPr>
          <a:xfrm flipH="1">
            <a:off x="3053715" y="3139440"/>
            <a:ext cx="3175" cy="3333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2" name="도형 31"/>
          <p:cNvCxnSpPr/>
          <p:nvPr/>
        </p:nvCxnSpPr>
        <p:spPr>
          <a:xfrm flipH="1">
            <a:off x="2887980" y="3457575"/>
            <a:ext cx="180340" cy="2444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3" name="도형 32"/>
          <p:cNvCxnSpPr/>
          <p:nvPr/>
        </p:nvCxnSpPr>
        <p:spPr>
          <a:xfrm>
            <a:off x="3053715" y="3470275"/>
            <a:ext cx="154940" cy="2063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4" name="도형 33"/>
          <p:cNvCxnSpPr/>
          <p:nvPr/>
        </p:nvCxnSpPr>
        <p:spPr>
          <a:xfrm flipV="1">
            <a:off x="2849880" y="3279775"/>
            <a:ext cx="473075" cy="1460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sp>
        <p:nvSpPr>
          <p:cNvPr id="15" name="도형 34"/>
          <p:cNvSpPr>
            <a:spLocks/>
          </p:cNvSpPr>
          <p:nvPr/>
        </p:nvSpPr>
        <p:spPr>
          <a:xfrm>
            <a:off x="2852420" y="2726055"/>
            <a:ext cx="419735" cy="427990"/>
          </a:xfrm>
          <a:prstGeom prst="ellipse">
            <a:avLst/>
          </a:prstGeom>
          <a:noFill/>
          <a:ln w="12700" cap="flat" cmpd="sng">
            <a:solidFill>
              <a:schemeClr val="tx1">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endParaRPr lang="ko-KR" altLang="en-US" sz="1800" b="0" cap="none" dirty="0">
              <a:latin typeface="맑은 고딕" charset="0"/>
              <a:ea typeface="맑은 고딕" charset="0"/>
            </a:endParaRPr>
          </a:p>
        </p:txBody>
      </p:sp>
      <p:cxnSp>
        <p:nvCxnSpPr>
          <p:cNvPr id="16" name="도형 35"/>
          <p:cNvCxnSpPr/>
          <p:nvPr/>
        </p:nvCxnSpPr>
        <p:spPr>
          <a:xfrm flipH="1">
            <a:off x="3053080" y="4745355"/>
            <a:ext cx="3175" cy="3333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7" name="도형 36"/>
          <p:cNvCxnSpPr/>
          <p:nvPr/>
        </p:nvCxnSpPr>
        <p:spPr>
          <a:xfrm flipH="1">
            <a:off x="2887345" y="5063490"/>
            <a:ext cx="180340" cy="2444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 name="도형 37"/>
          <p:cNvCxnSpPr/>
          <p:nvPr/>
        </p:nvCxnSpPr>
        <p:spPr>
          <a:xfrm>
            <a:off x="3053080" y="5076190"/>
            <a:ext cx="154940" cy="2063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 name="도형 38"/>
          <p:cNvCxnSpPr/>
          <p:nvPr/>
        </p:nvCxnSpPr>
        <p:spPr>
          <a:xfrm flipV="1">
            <a:off x="2849245" y="4885690"/>
            <a:ext cx="473075" cy="1460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sp>
        <p:nvSpPr>
          <p:cNvPr id="20" name="도형 39"/>
          <p:cNvSpPr>
            <a:spLocks/>
          </p:cNvSpPr>
          <p:nvPr/>
        </p:nvSpPr>
        <p:spPr>
          <a:xfrm>
            <a:off x="2851785" y="4331970"/>
            <a:ext cx="419735" cy="427990"/>
          </a:xfrm>
          <a:prstGeom prst="ellipse">
            <a:avLst/>
          </a:prstGeom>
          <a:noFill/>
          <a:ln w="12700" cap="flat" cmpd="sng">
            <a:solidFill>
              <a:schemeClr val="tx1">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endParaRPr lang="ko-KR" altLang="en-US" sz="1800" b="0" cap="none" dirty="0">
              <a:latin typeface="맑은 고딕" charset="0"/>
              <a:ea typeface="맑은 고딕" charset="0"/>
            </a:endParaRPr>
          </a:p>
        </p:txBody>
      </p:sp>
      <p:cxnSp>
        <p:nvCxnSpPr>
          <p:cNvPr id="21" name="도형 40"/>
          <p:cNvCxnSpPr/>
          <p:nvPr/>
        </p:nvCxnSpPr>
        <p:spPr>
          <a:xfrm flipH="1">
            <a:off x="9766935" y="2196465"/>
            <a:ext cx="3175" cy="3333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2" name="도형 41"/>
          <p:cNvCxnSpPr/>
          <p:nvPr/>
        </p:nvCxnSpPr>
        <p:spPr>
          <a:xfrm flipH="1">
            <a:off x="9601200" y="2514600"/>
            <a:ext cx="180340" cy="2444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3" name="도형 42"/>
          <p:cNvCxnSpPr/>
          <p:nvPr/>
        </p:nvCxnSpPr>
        <p:spPr>
          <a:xfrm>
            <a:off x="9766935" y="2527300"/>
            <a:ext cx="154940" cy="20637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4" name="도형 43"/>
          <p:cNvCxnSpPr/>
          <p:nvPr/>
        </p:nvCxnSpPr>
        <p:spPr>
          <a:xfrm flipV="1">
            <a:off x="9563100" y="2336800"/>
            <a:ext cx="473075" cy="14605"/>
          </a:xfrm>
          <a:prstGeom prst="line">
            <a:avLst/>
          </a:prstGeom>
          <a:ln w="6350" cap="flat" cmpd="sng">
            <a:solidFill>
              <a:schemeClr val="tx1">
                <a:alpha val="100000"/>
              </a:schemeClr>
            </a:solidFill>
            <a:prstDash val="solid"/>
          </a:ln>
        </p:spPr>
        <p:style>
          <a:lnRef idx="1">
            <a:schemeClr val="accent1"/>
          </a:lnRef>
          <a:fillRef idx="0">
            <a:schemeClr val="accent1"/>
          </a:fillRef>
          <a:effectRef idx="0">
            <a:schemeClr val="accent1"/>
          </a:effectRef>
          <a:fontRef idx="minor">
            <a:schemeClr val="tx1"/>
          </a:fontRef>
        </p:style>
      </p:cxnSp>
      <p:sp>
        <p:nvSpPr>
          <p:cNvPr id="25" name="도형 44"/>
          <p:cNvSpPr>
            <a:spLocks/>
          </p:cNvSpPr>
          <p:nvPr/>
        </p:nvSpPr>
        <p:spPr>
          <a:xfrm>
            <a:off x="9565640" y="1783080"/>
            <a:ext cx="419735" cy="427990"/>
          </a:xfrm>
          <a:prstGeom prst="ellipse">
            <a:avLst/>
          </a:prstGeom>
          <a:noFill/>
          <a:ln w="12700" cap="flat" cmpd="sng">
            <a:solidFill>
              <a:schemeClr val="tx1">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endParaRPr lang="ko-KR" altLang="en-US" sz="1800" b="0" cap="none" dirty="0">
              <a:latin typeface="맑은 고딕" charset="0"/>
              <a:ea typeface="맑은 고딕" charset="0"/>
            </a:endParaRPr>
          </a:p>
        </p:txBody>
      </p:sp>
      <p:sp>
        <p:nvSpPr>
          <p:cNvPr id="31" name="도형 50"/>
          <p:cNvSpPr>
            <a:spLocks/>
          </p:cNvSpPr>
          <p:nvPr/>
        </p:nvSpPr>
        <p:spPr>
          <a:xfrm>
            <a:off x="3933825" y="1769110"/>
            <a:ext cx="4725670" cy="4446270"/>
          </a:xfrm>
          <a:prstGeom prst="rect">
            <a:avLst/>
          </a:prstGeom>
          <a:noFill/>
          <a:ln w="12700" cap="flat" cmpd="sng">
            <a:solidFill>
              <a:schemeClr val="tx1">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endParaRPr lang="ko-KR" altLang="en-US" sz="1800" b="0" cap="none" dirty="0">
              <a:solidFill>
                <a:srgbClr val="FFFFFF"/>
              </a:solidFill>
              <a:latin typeface="맑은 고딕" charset="0"/>
              <a:ea typeface="맑은 고딕" charset="0"/>
            </a:endParaRPr>
          </a:p>
        </p:txBody>
      </p:sp>
      <p:sp>
        <p:nvSpPr>
          <p:cNvPr id="35" name="도형 54"/>
          <p:cNvSpPr>
            <a:spLocks/>
          </p:cNvSpPr>
          <p:nvPr/>
        </p:nvSpPr>
        <p:spPr>
          <a:xfrm>
            <a:off x="5157470" y="1846580"/>
            <a:ext cx="2105660" cy="372110"/>
          </a:xfrm>
          <a:prstGeom prst="ellipse">
            <a:avLst/>
          </a:prstGeom>
          <a:noFill/>
          <a:ln w="12700" cap="flat" cmpd="sng">
            <a:solidFill>
              <a:schemeClr val="tx1">
                <a:alpha val="97647"/>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r>
              <a:rPr lang="en-US" altLang="ko-KR" sz="1800" b="0" cap="none" dirty="0">
                <a:solidFill>
                  <a:schemeClr val="tx1"/>
                </a:solidFill>
                <a:latin typeface="맑은 고딕" charset="0"/>
                <a:ea typeface="맑은 고딕" charset="0"/>
              </a:rPr>
              <a:t>sale</a:t>
            </a:r>
            <a:endParaRPr lang="ko-KR" altLang="en-US" sz="1800" b="0" cap="none" dirty="0">
              <a:solidFill>
                <a:schemeClr val="tx1"/>
              </a:solidFill>
              <a:latin typeface="맑은 고딕" charset="0"/>
              <a:ea typeface="맑은 고딕" charset="0"/>
            </a:endParaRPr>
          </a:p>
        </p:txBody>
      </p:sp>
      <p:sp>
        <p:nvSpPr>
          <p:cNvPr id="36" name="도형 55"/>
          <p:cNvSpPr>
            <a:spLocks/>
          </p:cNvSpPr>
          <p:nvPr/>
        </p:nvSpPr>
        <p:spPr>
          <a:xfrm>
            <a:off x="5175885" y="2353945"/>
            <a:ext cx="2105660" cy="372110"/>
          </a:xfrm>
          <a:prstGeom prst="ellipse">
            <a:avLst/>
          </a:prstGeom>
          <a:noFill/>
          <a:ln w="12700" cap="flat" cmpd="sng">
            <a:solidFill>
              <a:schemeClr val="tx1">
                <a:alpha val="97647"/>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381000" indent="0" algn="ctr" defTabSz="508000" eaLnBrk="0" fontAlgn="auto" latinLnBrk="0">
              <a:lnSpc>
                <a:spcPct val="100000"/>
              </a:lnSpc>
              <a:spcBef>
                <a:spcPts val="0"/>
              </a:spcBef>
              <a:spcAft>
                <a:spcPts val="0"/>
              </a:spcAft>
              <a:buFontTx/>
              <a:buNone/>
            </a:pPr>
            <a:r>
              <a:rPr lang="en-US" altLang="ko-KR" sz="2000" b="0" cap="none" dirty="0">
                <a:solidFill>
                  <a:schemeClr val="tx1"/>
                </a:solidFill>
                <a:latin typeface="맑은 고딕" charset="0"/>
                <a:ea typeface="맑은 고딕" charset="0"/>
              </a:rPr>
              <a:t>refund</a:t>
            </a:r>
            <a:endParaRPr lang="ko-KR" altLang="en-US" sz="2000" b="0" cap="none" dirty="0">
              <a:solidFill>
                <a:schemeClr val="tx1"/>
              </a:solidFill>
              <a:latin typeface="맑은 고딕" charset="0"/>
              <a:ea typeface="맑은 고딕" charset="0"/>
            </a:endParaRPr>
          </a:p>
        </p:txBody>
      </p:sp>
      <p:sp>
        <p:nvSpPr>
          <p:cNvPr id="38" name="도형 57"/>
          <p:cNvSpPr>
            <a:spLocks/>
          </p:cNvSpPr>
          <p:nvPr/>
        </p:nvSpPr>
        <p:spPr>
          <a:xfrm>
            <a:off x="4638675" y="4102100"/>
            <a:ext cx="2106295" cy="372745"/>
          </a:xfrm>
          <a:prstGeom prst="ellipse">
            <a:avLst/>
          </a:prstGeom>
          <a:noFill/>
          <a:ln w="12700" cap="flat" cmpd="sng">
            <a:solidFill>
              <a:schemeClr val="tx1">
                <a:alpha val="97647"/>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508000" eaLnBrk="0" fontAlgn="auto" latinLnBrk="0">
              <a:lnSpc>
                <a:spcPct val="100000"/>
              </a:lnSpc>
              <a:spcBef>
                <a:spcPts val="0"/>
              </a:spcBef>
              <a:spcAft>
                <a:spcPts val="0"/>
              </a:spcAft>
              <a:buFontTx/>
              <a:buNone/>
            </a:pPr>
            <a:r>
              <a:rPr lang="en-US" altLang="ko-KR" sz="1800" b="0" cap="none" dirty="0">
                <a:solidFill>
                  <a:schemeClr val="tx1"/>
                </a:solidFill>
                <a:latin typeface="맑은 고딕" charset="0"/>
                <a:ea typeface="맑은 고딕" charset="0"/>
              </a:rPr>
              <a:t>판매정보</a:t>
            </a:r>
            <a:endParaRPr lang="ko-KR" altLang="en-US" sz="1800" b="0" cap="none" dirty="0">
              <a:solidFill>
                <a:schemeClr val="tx1"/>
              </a:solidFill>
              <a:latin typeface="맑은 고딕" charset="0"/>
              <a:ea typeface="맑은 고딕" charset="0"/>
            </a:endParaRPr>
          </a:p>
        </p:txBody>
      </p:sp>
      <p:sp>
        <p:nvSpPr>
          <p:cNvPr id="41" name="도형 60"/>
          <p:cNvSpPr>
            <a:spLocks/>
          </p:cNvSpPr>
          <p:nvPr/>
        </p:nvSpPr>
        <p:spPr>
          <a:xfrm>
            <a:off x="2723515" y="2505710"/>
            <a:ext cx="688975" cy="218440"/>
          </a:xfrm>
          <a:prstGeom prst="rect">
            <a:avLst/>
          </a:prstGeom>
          <a:noFill/>
          <a:ln w="12700" cap="flat" cmpd="sng">
            <a:solidFill>
              <a:schemeClr val="tx1">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r>
              <a:rPr lang="en-US" altLang="ko-KR" sz="1400" b="0" cap="none" dirty="0">
                <a:solidFill>
                  <a:schemeClr val="tx1"/>
                </a:solidFill>
                <a:latin typeface="맑은 고딕" charset="0"/>
                <a:ea typeface="맑은 고딕" charset="0"/>
              </a:rPr>
              <a:t>고객</a:t>
            </a:r>
            <a:endParaRPr lang="ko-KR" altLang="en-US" sz="1400" b="0" cap="none" dirty="0">
              <a:solidFill>
                <a:schemeClr val="tx1"/>
              </a:solidFill>
              <a:latin typeface="맑은 고딕" charset="0"/>
              <a:ea typeface="맑은 고딕" charset="0"/>
            </a:endParaRPr>
          </a:p>
        </p:txBody>
      </p:sp>
      <p:sp>
        <p:nvSpPr>
          <p:cNvPr id="42" name="도형 61"/>
          <p:cNvSpPr>
            <a:spLocks/>
          </p:cNvSpPr>
          <p:nvPr/>
        </p:nvSpPr>
        <p:spPr>
          <a:xfrm>
            <a:off x="2723515" y="3675380"/>
            <a:ext cx="688975" cy="218440"/>
          </a:xfrm>
          <a:prstGeom prst="rect">
            <a:avLst/>
          </a:prstGeom>
          <a:noFill/>
          <a:ln w="12700" cap="flat" cmpd="sng">
            <a:solidFill>
              <a:schemeClr val="tx1">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r>
              <a:rPr lang="en-US" altLang="ko-KR" sz="1200" b="0" cap="none" dirty="0">
                <a:solidFill>
                  <a:schemeClr val="tx1"/>
                </a:solidFill>
                <a:latin typeface="맑은 고딕" charset="0"/>
                <a:ea typeface="맑은 고딕" charset="0"/>
              </a:rPr>
              <a:t>출납원</a:t>
            </a:r>
            <a:endParaRPr lang="ko-KR" altLang="en-US" sz="1200" b="0" cap="none" dirty="0">
              <a:solidFill>
                <a:schemeClr val="tx1"/>
              </a:solidFill>
              <a:latin typeface="맑은 고딕" charset="0"/>
              <a:ea typeface="맑은 고딕" charset="0"/>
            </a:endParaRPr>
          </a:p>
        </p:txBody>
      </p:sp>
      <p:sp>
        <p:nvSpPr>
          <p:cNvPr id="43" name="도형 63"/>
          <p:cNvSpPr>
            <a:spLocks/>
          </p:cNvSpPr>
          <p:nvPr/>
        </p:nvSpPr>
        <p:spPr>
          <a:xfrm>
            <a:off x="2712085" y="5339715"/>
            <a:ext cx="688975" cy="218440"/>
          </a:xfrm>
          <a:prstGeom prst="rect">
            <a:avLst/>
          </a:prstGeom>
          <a:noFill/>
          <a:ln w="12700" cap="flat" cmpd="sng">
            <a:solidFill>
              <a:schemeClr val="tx1">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r>
              <a:rPr lang="en-US" altLang="ko-KR" sz="1200" b="0" cap="none" dirty="0">
                <a:solidFill>
                  <a:schemeClr val="tx1"/>
                </a:solidFill>
                <a:latin typeface="맑은 고딕" charset="0"/>
                <a:ea typeface="맑은 고딕" charset="0"/>
              </a:rPr>
              <a:t>관리자</a:t>
            </a:r>
            <a:endParaRPr lang="ko-KR" altLang="en-US" sz="1200" b="0" cap="none" dirty="0">
              <a:solidFill>
                <a:schemeClr val="tx1"/>
              </a:solidFill>
              <a:latin typeface="맑은 고딕" charset="0"/>
              <a:ea typeface="맑은 고딕" charset="0"/>
            </a:endParaRPr>
          </a:p>
        </p:txBody>
      </p:sp>
      <p:sp>
        <p:nvSpPr>
          <p:cNvPr id="44" name="도형 64"/>
          <p:cNvSpPr>
            <a:spLocks/>
          </p:cNvSpPr>
          <p:nvPr/>
        </p:nvSpPr>
        <p:spPr>
          <a:xfrm>
            <a:off x="9115425" y="2808605"/>
            <a:ext cx="1391920" cy="520700"/>
          </a:xfrm>
          <a:prstGeom prst="rect">
            <a:avLst/>
          </a:prstGeom>
          <a:noFill/>
          <a:ln w="12700" cap="flat" cmpd="sng">
            <a:solidFill>
              <a:schemeClr val="tx1">
                <a:alpha val="10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r>
              <a:rPr lang="en-US" altLang="ko-KR" sz="1200" b="0" cap="none" dirty="0">
                <a:solidFill>
                  <a:schemeClr val="tx1"/>
                </a:solidFill>
                <a:latin typeface="맑은 고딕" charset="0"/>
                <a:ea typeface="맑은 고딕" charset="0"/>
              </a:rPr>
              <a:t>결제관리시스템</a:t>
            </a:r>
            <a:endParaRPr lang="ko-KR" altLang="en-US" sz="1200" b="0" cap="none" dirty="0">
              <a:solidFill>
                <a:schemeClr val="tx1"/>
              </a:solidFill>
              <a:latin typeface="맑은 고딕" charset="0"/>
              <a:ea typeface="맑은 고딕" charset="0"/>
            </a:endParaRPr>
          </a:p>
          <a:p>
            <a:pPr marL="0" indent="0" algn="ctr" defTabSz="508000" eaLnBrk="0" fontAlgn="auto" latinLnBrk="0">
              <a:lnSpc>
                <a:spcPct val="100000"/>
              </a:lnSpc>
              <a:spcBef>
                <a:spcPts val="0"/>
              </a:spcBef>
              <a:spcAft>
                <a:spcPts val="0"/>
              </a:spcAft>
              <a:buFontTx/>
              <a:buNone/>
            </a:pPr>
            <a:r>
              <a:rPr lang="en-US" altLang="ko-KR" sz="1200" b="0" cap="none" dirty="0">
                <a:solidFill>
                  <a:schemeClr val="tx1"/>
                </a:solidFill>
                <a:latin typeface="맑은 고딕" charset="0"/>
                <a:ea typeface="맑은 고딕" charset="0"/>
              </a:rPr>
              <a:t>(외부)</a:t>
            </a:r>
            <a:endParaRPr lang="ko-KR" altLang="en-US" sz="1200" b="0" cap="none" dirty="0">
              <a:solidFill>
                <a:schemeClr val="tx1"/>
              </a:solidFill>
              <a:latin typeface="맑은 고딕" charset="0"/>
              <a:ea typeface="맑은 고딕" charset="0"/>
            </a:endParaRPr>
          </a:p>
        </p:txBody>
      </p:sp>
      <p:sp>
        <p:nvSpPr>
          <p:cNvPr id="60" name="텍스트 개체 틀 59"/>
          <p:cNvSpPr txBox="1">
            <a:spLocks noGrp="1"/>
          </p:cNvSpPr>
          <p:nvPr>
            <p:ph type="ctrTitle" idx="4"/>
          </p:nvPr>
        </p:nvSpPr>
        <p:spPr>
          <a:xfrm>
            <a:off x="-381000" y="163195"/>
            <a:ext cx="4015105" cy="1008380"/>
          </a:xfrm>
          <a:prstGeom prst="rect">
            <a:avLst/>
          </a:prstGeom>
          <a:ln w="0">
            <a:noFill/>
            <a:prstDash/>
          </a:ln>
        </p:spPr>
        <p:txBody>
          <a:bodyPr vert="horz" wrap="square" lIns="91440" tIns="45720" rIns="91440" bIns="45720" anchor="b">
            <a:normAutofit/>
          </a:bodyPr>
          <a:lstStyle/>
          <a:p>
            <a:pPr algn="ctr">
              <a:lnSpc>
                <a:spcPct val="85000"/>
              </a:lnSpc>
              <a:spcBef>
                <a:spcPts val="0"/>
              </a:spcBef>
            </a:pPr>
            <a:r>
              <a:rPr lang="en-US" altLang="ko-KR"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rPr>
              <a:t>Use case</a:t>
            </a:r>
            <a:endParaRPr lang="ko-KR" altLang="en-US" sz="4000" b="1" cap="all" dirty="0">
              <a:ln w="15875" cap="flat" cmpd="sng">
                <a:solidFill>
                  <a:schemeClr val="tx1">
                    <a:alpha val="100000"/>
                  </a:schemeClr>
                </a:solidFill>
                <a:prstDash val="solid"/>
              </a:ln>
              <a:pattFill prst="pct75">
                <a:fgClr>
                  <a:srgbClr val="C7C7C7"/>
                </a:fgClr>
                <a:bgClr>
                  <a:srgbClr val="D9D9D9"/>
                </a:bgClr>
              </a:pattFill>
              <a:effectLst>
                <a:outerShdw dist="38100" dir="2700000" algn="tl" rotWithShape="0">
                  <a:srgbClr val="404040"/>
                </a:outerShdw>
              </a:effectLst>
              <a:latin typeface="맑은 고딕" charset="0"/>
              <a:ea typeface="맑은 고딕" charset="0"/>
            </a:endParaRPr>
          </a:p>
        </p:txBody>
      </p:sp>
      <p:cxnSp>
        <p:nvCxnSpPr>
          <p:cNvPr id="61" name="도형 60"/>
          <p:cNvCxnSpPr>
            <a:endCxn id="36" idx="2"/>
          </p:cNvCxnSpPr>
          <p:nvPr/>
        </p:nvCxnSpPr>
        <p:spPr>
          <a:xfrm>
            <a:off x="3455035" y="1907540"/>
            <a:ext cx="1721485" cy="633095"/>
          </a:xfrm>
          <a:prstGeom prst="line">
            <a:avLst/>
          </a:prstGeom>
          <a:ln w="6350" cap="flat" cmpd="sng">
            <a:prstDash/>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2" name="도형 61"/>
          <p:cNvCxnSpPr>
            <a:endCxn id="36" idx="2"/>
          </p:cNvCxnSpPr>
          <p:nvPr/>
        </p:nvCxnSpPr>
        <p:spPr>
          <a:xfrm flipV="1">
            <a:off x="3432175" y="2540000"/>
            <a:ext cx="1744345" cy="788670"/>
          </a:xfrm>
          <a:prstGeom prst="line">
            <a:avLst/>
          </a:prstGeom>
          <a:ln w="6350" cap="flat" cmpd="sng">
            <a:prstDash/>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3" name="도형 62"/>
          <p:cNvCxnSpPr/>
          <p:nvPr/>
        </p:nvCxnSpPr>
        <p:spPr>
          <a:xfrm flipV="1">
            <a:off x="3514725" y="2021205"/>
            <a:ext cx="1643380" cy="1343025"/>
          </a:xfrm>
          <a:prstGeom prst="line">
            <a:avLst/>
          </a:prstGeom>
          <a:ln w="6350" cap="flat" cmpd="sng">
            <a:prstDash/>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4" name="도형 63"/>
          <p:cNvCxnSpPr/>
          <p:nvPr/>
        </p:nvCxnSpPr>
        <p:spPr>
          <a:xfrm>
            <a:off x="3526790" y="1955165"/>
            <a:ext cx="1604645" cy="86360"/>
          </a:xfrm>
          <a:prstGeom prst="line">
            <a:avLst/>
          </a:prstGeom>
          <a:ln w="6350" cap="flat" cmpd="sng">
            <a:prstDash/>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67" name="도형 66"/>
          <p:cNvSpPr>
            <a:spLocks/>
          </p:cNvSpPr>
          <p:nvPr/>
        </p:nvSpPr>
        <p:spPr>
          <a:xfrm>
            <a:off x="4634230" y="5091430"/>
            <a:ext cx="2106295" cy="372745"/>
          </a:xfrm>
          <a:prstGeom prst="ellipse">
            <a:avLst/>
          </a:prstGeom>
          <a:noFill/>
          <a:ln w="12700" cap="flat" cmpd="sng">
            <a:solidFill>
              <a:schemeClr val="tx1">
                <a:alpha val="97647"/>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defTabSz="508000" eaLnBrk="0" fontAlgn="auto" latinLnBrk="0">
              <a:lnSpc>
                <a:spcPct val="100000"/>
              </a:lnSpc>
              <a:spcBef>
                <a:spcPts val="0"/>
              </a:spcBef>
              <a:spcAft>
                <a:spcPts val="0"/>
              </a:spcAft>
              <a:buFontTx/>
              <a:buNone/>
            </a:pPr>
            <a:r>
              <a:rPr lang="en-US" altLang="ko-KR" sz="1800" b="0" cap="none" dirty="0">
                <a:solidFill>
                  <a:schemeClr val="tx1"/>
                </a:solidFill>
                <a:latin typeface="맑은 고딕" charset="0"/>
                <a:ea typeface="맑은 고딕" charset="0"/>
              </a:rPr>
              <a:t>이벤트등록</a:t>
            </a:r>
            <a:endParaRPr lang="ko-KR" altLang="en-US" sz="1800" b="0" cap="none" dirty="0">
              <a:solidFill>
                <a:schemeClr val="tx1"/>
              </a:solidFill>
              <a:latin typeface="맑은 고딕" charset="0"/>
              <a:ea typeface="맑은 고딕" charset="0"/>
            </a:endParaRPr>
          </a:p>
        </p:txBody>
      </p:sp>
      <p:cxnSp>
        <p:nvCxnSpPr>
          <p:cNvPr id="71" name="도형 70"/>
          <p:cNvCxnSpPr/>
          <p:nvPr/>
        </p:nvCxnSpPr>
        <p:spPr>
          <a:xfrm flipV="1">
            <a:off x="3375025" y="4277995"/>
            <a:ext cx="1259205" cy="675640"/>
          </a:xfrm>
          <a:prstGeom prst="line">
            <a:avLst/>
          </a:prstGeom>
          <a:ln w="6350" cap="flat" cmpd="sng">
            <a:prstDash/>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도형 71"/>
          <p:cNvCxnSpPr>
            <a:endCxn id="67" idx="2"/>
          </p:cNvCxnSpPr>
          <p:nvPr/>
        </p:nvCxnSpPr>
        <p:spPr>
          <a:xfrm>
            <a:off x="3491230" y="4853305"/>
            <a:ext cx="1143635" cy="424815"/>
          </a:xfrm>
          <a:prstGeom prst="line">
            <a:avLst/>
          </a:prstGeom>
          <a:ln w="6350" cap="flat" cmpd="sng">
            <a:prstDash/>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80" name="도형 79"/>
          <p:cNvSpPr>
            <a:spLocks/>
          </p:cNvSpPr>
          <p:nvPr/>
        </p:nvSpPr>
        <p:spPr>
          <a:xfrm>
            <a:off x="5239385" y="2858770"/>
            <a:ext cx="2105660" cy="372110"/>
          </a:xfrm>
          <a:prstGeom prst="ellipse">
            <a:avLst/>
          </a:prstGeom>
          <a:noFill/>
          <a:ln w="12700" cap="flat" cmpd="sng">
            <a:solidFill>
              <a:schemeClr val="tx1">
                <a:alpha val="97647"/>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r>
              <a:rPr lang="en-US" altLang="ko-KR" sz="1800" b="0" cap="none" dirty="0">
                <a:solidFill>
                  <a:schemeClr val="tx1"/>
                </a:solidFill>
                <a:latin typeface="맑은 고딕" charset="0"/>
                <a:ea typeface="맑은 고딕" charset="0"/>
              </a:rPr>
              <a:t>taxe</a:t>
            </a:r>
            <a:endParaRPr lang="ko-KR" altLang="en-US" sz="1800" b="0" cap="none" dirty="0">
              <a:solidFill>
                <a:schemeClr val="tx1"/>
              </a:solidFill>
              <a:latin typeface="맑은 고딕" charset="0"/>
              <a:ea typeface="맑은 고딕" charset="0"/>
            </a:endParaRPr>
          </a:p>
        </p:txBody>
      </p:sp>
      <p:sp>
        <p:nvSpPr>
          <p:cNvPr id="81" name="도형 80"/>
          <p:cNvSpPr>
            <a:spLocks/>
          </p:cNvSpPr>
          <p:nvPr/>
        </p:nvSpPr>
        <p:spPr>
          <a:xfrm>
            <a:off x="5250815" y="3335655"/>
            <a:ext cx="2105660" cy="372110"/>
          </a:xfrm>
          <a:prstGeom prst="ellipse">
            <a:avLst/>
          </a:prstGeom>
          <a:noFill/>
          <a:ln w="12700" cap="flat" cmpd="sng">
            <a:solidFill>
              <a:schemeClr val="tx1">
                <a:alpha val="97647"/>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r>
              <a:rPr lang="en-US" altLang="ko-KR" sz="1800" b="0" cap="none" dirty="0">
                <a:solidFill>
                  <a:schemeClr val="tx1"/>
                </a:solidFill>
                <a:latin typeface="맑은 고딕" charset="0"/>
                <a:ea typeface="맑은 고딕" charset="0"/>
              </a:rPr>
              <a:t>security</a:t>
            </a:r>
            <a:endParaRPr lang="ko-KR" altLang="en-US" sz="1800" b="0" cap="none" dirty="0">
              <a:solidFill>
                <a:schemeClr val="tx1"/>
              </a:solidFill>
              <a:latin typeface="맑은 고딕" charset="0"/>
              <a:ea typeface="맑은 고딕" charset="0"/>
            </a:endParaRPr>
          </a:p>
        </p:txBody>
      </p:sp>
      <p:cxnSp>
        <p:nvCxnSpPr>
          <p:cNvPr id="82" name="도형 81"/>
          <p:cNvCxnSpPr/>
          <p:nvPr/>
        </p:nvCxnSpPr>
        <p:spPr>
          <a:xfrm>
            <a:off x="7262495" y="2036445"/>
            <a:ext cx="2072005" cy="443230"/>
          </a:xfrm>
          <a:prstGeom prst="line">
            <a:avLst/>
          </a:prstGeom>
          <a:ln w="6350" cap="flat" cmpd="sng">
            <a:prstDash/>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도형 82"/>
          <p:cNvCxnSpPr/>
          <p:nvPr/>
        </p:nvCxnSpPr>
        <p:spPr>
          <a:xfrm flipV="1">
            <a:off x="7367270" y="2479040"/>
            <a:ext cx="1979295" cy="1036320"/>
          </a:xfrm>
          <a:prstGeom prst="line">
            <a:avLst/>
          </a:prstGeom>
          <a:ln w="6350" cap="flat" cmpd="sng">
            <a:prstDash/>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84" name="도형 83"/>
          <p:cNvSpPr>
            <a:spLocks/>
          </p:cNvSpPr>
          <p:nvPr/>
        </p:nvSpPr>
        <p:spPr>
          <a:xfrm>
            <a:off x="4638675" y="4629150"/>
            <a:ext cx="2105660" cy="372110"/>
          </a:xfrm>
          <a:prstGeom prst="ellipse">
            <a:avLst/>
          </a:prstGeom>
          <a:noFill/>
          <a:ln w="12700" cap="flat" cmpd="sng">
            <a:solidFill>
              <a:schemeClr val="tx1">
                <a:alpha val="97647"/>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anchor="ctr">
            <a:noAutofit/>
          </a:bodyPr>
          <a:lstStyle/>
          <a:p>
            <a:pPr marL="0" indent="0" algn="ctr" defTabSz="508000" eaLnBrk="0" fontAlgn="auto" latinLnBrk="0">
              <a:lnSpc>
                <a:spcPct val="100000"/>
              </a:lnSpc>
              <a:spcBef>
                <a:spcPts val="0"/>
              </a:spcBef>
              <a:spcAft>
                <a:spcPts val="0"/>
              </a:spcAft>
              <a:buFontTx/>
              <a:buNone/>
            </a:pPr>
            <a:r>
              <a:rPr lang="en-US" altLang="ko-KR" sz="1800" b="0" cap="none" dirty="0">
                <a:solidFill>
                  <a:schemeClr val="tx1"/>
                </a:solidFill>
                <a:latin typeface="맑은 고딕" charset="0"/>
                <a:ea typeface="맑은 고딕" charset="0"/>
              </a:rPr>
              <a:t>직원관리</a:t>
            </a:r>
            <a:endParaRPr lang="ko-KR" altLang="en-US" sz="1800" b="0" cap="none" dirty="0">
              <a:solidFill>
                <a:schemeClr val="tx1"/>
              </a:solidFill>
              <a:latin typeface="맑은 고딕" charset="0"/>
              <a:ea typeface="맑은 고딕" charset="0"/>
            </a:endParaRPr>
          </a:p>
        </p:txBody>
      </p:sp>
    </p:spTree>
    <p:extLst>
      <p:ext uri="{BB962C8B-B14F-4D97-AF65-F5344CB8AC3E}">
        <p14:creationId xmlns:p14="http://schemas.microsoft.com/office/powerpoint/2010/main" val="323234755"/>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277</TotalTime>
  <Pages>30</Pages>
  <Words>2959</Words>
  <Characters>0</Characters>
  <Application>Microsoft Office PowerPoint</Application>
  <DocSecurity>0</DocSecurity>
  <PresentationFormat>와이드스크린</PresentationFormat>
  <Lines>0</Lines>
  <Paragraphs>1389</Paragraphs>
  <Slides>83</Slides>
  <Notes>0</Notes>
  <HiddenSlides>0</HiddenSlides>
  <MMClips>1</MMClips>
  <ScaleCrop>false</ScaleCrop>
  <HeadingPairs>
    <vt:vector size="6" baseType="variant">
      <vt:variant>
        <vt:lpstr>사용한 글꼴</vt:lpstr>
      </vt:variant>
      <vt:variant>
        <vt:i4>5</vt:i4>
      </vt:variant>
      <vt:variant>
        <vt:lpstr>테마</vt:lpstr>
      </vt:variant>
      <vt:variant>
        <vt:i4>31</vt:i4>
      </vt:variant>
      <vt:variant>
        <vt:lpstr>슬라이드 제목</vt:lpstr>
      </vt:variant>
      <vt:variant>
        <vt:i4>83</vt:i4>
      </vt:variant>
    </vt:vector>
  </HeadingPairs>
  <TitlesOfParts>
    <vt:vector size="119" baseType="lpstr">
      <vt:lpstr>굴림</vt:lpstr>
      <vt:lpstr>맑은 고딕</vt:lpstr>
      <vt:lpstr>Arial</vt:lpstr>
      <vt:lpstr>Corbel</vt:lpstr>
      <vt:lpstr>Times New Roman</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Office 테마</vt:lpstr>
      <vt:lpstr>NexGEn pos system</vt:lpstr>
      <vt:lpstr>목차</vt:lpstr>
      <vt:lpstr>1. 비전</vt:lpstr>
      <vt:lpstr>비전-계속</vt:lpstr>
      <vt:lpstr>비전-계속</vt:lpstr>
      <vt:lpstr>비전-계속</vt:lpstr>
      <vt:lpstr>비전-계속</vt:lpstr>
      <vt:lpstr>비전-계속</vt:lpstr>
      <vt:lpstr>Use case</vt:lpstr>
      <vt:lpstr>유스 케이스  :UC1 sale </vt:lpstr>
      <vt:lpstr>유스 케이스  :UC2 refund</vt:lpstr>
      <vt:lpstr>유스 케이스  :UC2 refund-계속</vt:lpstr>
      <vt:lpstr>유스 케이스  : UC 3 tax, UC4 security</vt:lpstr>
      <vt:lpstr>유스 케이스  : UC 5 판매정보</vt:lpstr>
      <vt:lpstr>유스 케이스  : UC 6 행사관리</vt:lpstr>
      <vt:lpstr>유스 케이스 : uc7 상품, 직원관리</vt:lpstr>
      <vt:lpstr>보충명세서</vt:lpstr>
      <vt:lpstr>보충명세서-계속</vt:lpstr>
      <vt:lpstr>보충명세서-계속</vt:lpstr>
      <vt:lpstr>보충명세서-계속</vt:lpstr>
      <vt:lpstr>보충명세서-계속</vt:lpstr>
      <vt:lpstr>보충명세서-계속</vt:lpstr>
      <vt:lpstr>보충명세서-계속</vt:lpstr>
      <vt:lpstr>보충명세서-계속</vt:lpstr>
      <vt:lpstr>용어집</vt:lpstr>
      <vt:lpstr>보충명세서-계속</vt:lpstr>
      <vt:lpstr>도메인 모델</vt:lpstr>
      <vt:lpstr>5. OPERATION CONTRACT</vt:lpstr>
      <vt:lpstr>Inter action diagram</vt:lpstr>
      <vt:lpstr>Inter action diagram-계속</vt:lpstr>
      <vt:lpstr>Class diagram</vt:lpstr>
      <vt:lpstr>소스코드-Goods.java</vt:lpstr>
      <vt:lpstr>Goods.java-계속</vt:lpstr>
      <vt:lpstr>Goods.java-계속</vt:lpstr>
      <vt:lpstr>Goods.java-계속</vt:lpstr>
      <vt:lpstr>Goods.java-계속</vt:lpstr>
      <vt:lpstr>Goods.java-계속</vt:lpstr>
      <vt:lpstr>Goods.java-계속</vt:lpstr>
      <vt:lpstr>Cashier.java</vt:lpstr>
      <vt:lpstr>Cashier.java-계속</vt:lpstr>
      <vt:lpstr>Cashier.java-계속</vt:lpstr>
      <vt:lpstr>Cashier.java-계속</vt:lpstr>
      <vt:lpstr>Cashier.java-계속</vt:lpstr>
      <vt:lpstr>register.java</vt:lpstr>
      <vt:lpstr>register.java-계속</vt:lpstr>
      <vt:lpstr>register.java-계속</vt:lpstr>
      <vt:lpstr>receipt.java</vt:lpstr>
      <vt:lpstr>receipt.java-계속</vt:lpstr>
      <vt:lpstr>receipt.java-계속</vt:lpstr>
      <vt:lpstr>receipt.java-계속</vt:lpstr>
      <vt:lpstr>receipt.java-계속</vt:lpstr>
      <vt:lpstr>receipt.java-계속</vt:lpstr>
      <vt:lpstr>Nextgenpos.java</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Nextgenpos.java-계속</vt:lpstr>
      <vt:lpstr>Junit Test-addgoodstest.java</vt:lpstr>
      <vt:lpstr>addgoodstest.java-test결과</vt:lpstr>
      <vt:lpstr>removegoodstest.java</vt:lpstr>
      <vt:lpstr>removegoodstest.java-test결과</vt:lpstr>
      <vt:lpstr>실행예시동영상</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HOME</dc:creator>
  <cp:lastModifiedBy>김해빈</cp:lastModifiedBy>
  <cp:revision>20</cp:revision>
  <dcterms:modified xsi:type="dcterms:W3CDTF">2017-05-28T10:13:01Z</dcterms:modified>
</cp:coreProperties>
</file>

<file path=docProps/thumbnail.jpeg>
</file>